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sldIdLst>
    <p:sldId id="256" r:id="rId2"/>
    <p:sldId id="329" r:id="rId3"/>
    <p:sldId id="320" r:id="rId4"/>
    <p:sldId id="263" r:id="rId5"/>
    <p:sldId id="264" r:id="rId6"/>
    <p:sldId id="322" r:id="rId7"/>
    <p:sldId id="323" r:id="rId8"/>
    <p:sldId id="328" r:id="rId9"/>
    <p:sldId id="273" r:id="rId10"/>
    <p:sldId id="280" r:id="rId11"/>
    <p:sldId id="276" r:id="rId12"/>
    <p:sldId id="279" r:id="rId13"/>
    <p:sldId id="281" r:id="rId14"/>
    <p:sldId id="282" r:id="rId15"/>
    <p:sldId id="291" r:id="rId16"/>
    <p:sldId id="284" r:id="rId17"/>
    <p:sldId id="285" r:id="rId18"/>
    <p:sldId id="286" r:id="rId19"/>
    <p:sldId id="287" r:id="rId20"/>
    <p:sldId id="338" r:id="rId21"/>
    <p:sldId id="309" r:id="rId22"/>
    <p:sldId id="311" r:id="rId23"/>
    <p:sldId id="258" r:id="rId24"/>
    <p:sldId id="315" r:id="rId25"/>
    <p:sldId id="313" r:id="rId26"/>
    <p:sldId id="314" r:id="rId27"/>
    <p:sldId id="316" r:id="rId28"/>
    <p:sldId id="317" r:id="rId29"/>
    <p:sldId id="310" r:id="rId30"/>
    <p:sldId id="312" r:id="rId31"/>
    <p:sldId id="318" r:id="rId32"/>
    <p:sldId id="335" r:id="rId33"/>
    <p:sldId id="336" r:id="rId34"/>
    <p:sldId id="337" r:id="rId35"/>
    <p:sldId id="339" r:id="rId36"/>
    <p:sldId id="289" r:id="rId37"/>
    <p:sldId id="293" r:id="rId38"/>
    <p:sldId id="294" r:id="rId39"/>
    <p:sldId id="307" r:id="rId40"/>
    <p:sldId id="295" r:id="rId41"/>
    <p:sldId id="296" r:id="rId42"/>
    <p:sldId id="299" r:id="rId43"/>
    <p:sldId id="301" r:id="rId44"/>
    <p:sldId id="302" r:id="rId45"/>
    <p:sldId id="304" r:id="rId46"/>
    <p:sldId id="305" r:id="rId47"/>
    <p:sldId id="306" r:id="rId48"/>
    <p:sldId id="340" r:id="rId49"/>
    <p:sldId id="330" r:id="rId50"/>
    <p:sldId id="331" r:id="rId51"/>
    <p:sldId id="332" r:id="rId52"/>
    <p:sldId id="333" r:id="rId53"/>
    <p:sldId id="334" r:id="rId54"/>
    <p:sldId id="364" r:id="rId55"/>
    <p:sldId id="344" r:id="rId56"/>
    <p:sldId id="365" r:id="rId57"/>
    <p:sldId id="343" r:id="rId58"/>
    <p:sldId id="345" r:id="rId59"/>
    <p:sldId id="347" r:id="rId60"/>
    <p:sldId id="348" r:id="rId61"/>
    <p:sldId id="349" r:id="rId62"/>
    <p:sldId id="351" r:id="rId63"/>
    <p:sldId id="366" r:id="rId64"/>
    <p:sldId id="341" r:id="rId65"/>
    <p:sldId id="308" r:id="rId66"/>
    <p:sldId id="34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59" autoAdjust="0"/>
  </p:normalViewPr>
  <p:slideViewPr>
    <p:cSldViewPr>
      <p:cViewPr>
        <p:scale>
          <a:sx n="75" d="100"/>
          <a:sy n="75" d="100"/>
        </p:scale>
        <p:origin x="-1230" y="-72"/>
      </p:cViewPr>
      <p:guideLst>
        <p:guide orient="horz" pos="2160"/>
        <p:guide pos="2880"/>
      </p:guideLst>
    </p:cSldViewPr>
  </p:slideViewPr>
  <p:outlineViewPr>
    <p:cViewPr>
      <p:scale>
        <a:sx n="33" d="100"/>
        <a:sy n="33" d="100"/>
      </p:scale>
      <p:origin x="0" y="72"/>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982F2-A735-42AF-8522-540C82B3DCB7}" type="datetimeFigureOut">
              <a:rPr lang="en-US" smtClean="0"/>
              <a:pPr/>
              <a:t>10/10/2012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367C7B-C52D-48DA-A17F-45E2EE0F868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367C7B-C52D-48DA-A17F-45E2EE0F868B}"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54367C7B-C52D-48DA-A17F-45E2EE0F868B}"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4367C7B-C52D-48DA-A17F-45E2EE0F868B}"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54367C7B-C52D-48DA-A17F-45E2EE0F868B}" type="slidenum">
              <a:rPr lang="en-US" smtClean="0"/>
              <a:pPr/>
              <a:t>52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E81F426D-2511-46C5-B6AA-3FA40538EDF9}" type="datetime1">
              <a:rPr lang="en-IN" smtClean="0"/>
              <a:pPr/>
              <a:t>10-10-2012</a:t>
            </a:fld>
            <a:endParaRPr lang="en-IN"/>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AD3D5C95-8A98-49ED-9B39-08683E0E600A}"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8087138-2297-47FC-850D-A26CD6ECA50E}" type="datetime1">
              <a:rPr lang="en-IN" smtClean="0"/>
              <a:pPr/>
              <a:t>10-10-2012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3D5C95-8A98-49ED-9B39-08683E0E600A}" type="slidenum">
              <a:rPr lang="en-IN" smtClean="0"/>
              <a:pPr/>
              <a:t>‹#›</a:t>
            </a:fld>
            <a:endParaRPr lang="en-I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EEAF17B2-0C5F-4712-8F67-1F60ABCC919B}" type="datetime1">
              <a:rPr lang="en-IN" smtClean="0"/>
              <a:pPr/>
              <a:t>10-10-2012</a:t>
            </a:fld>
            <a:endParaRPr lang="en-IN"/>
          </a:p>
        </p:txBody>
      </p:sp>
      <p:sp>
        <p:nvSpPr>
          <p:cNvPr id="5" name="Footer Placeholder 4"/>
          <p:cNvSpPr>
            <a:spLocks noGrp="1"/>
          </p:cNvSpPr>
          <p:nvPr>
            <p:ph type="ftr" sz="quarter" idx="11"/>
          </p:nvPr>
        </p:nvSpPr>
        <p:spPr>
          <a:xfrm>
            <a:off x="457201" y="6248207"/>
            <a:ext cx="5573483" cy="365125"/>
          </a:xfrm>
        </p:spPr>
        <p:txBody>
          <a:bodyPr/>
          <a:lstStyle/>
          <a:p>
            <a:endParaRPr lang="en-IN"/>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AD3D5C95-8A98-49ED-9B39-08683E0E600A}"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EC80DF-2F4B-47FB-819E-8D1F8955E04B}" type="datetime1">
              <a:rPr lang="en-IN" smtClean="0"/>
              <a:pPr/>
              <a:t>10-10-2012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D3D5C95-8A98-49ED-9B39-08683E0E600A}" type="slidenum">
              <a:rPr lang="en-IN" smtClean="0"/>
              <a:pPr/>
              <a:t>‹#›</a:t>
            </a:fld>
            <a:endParaRPr lang="en-IN"/>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912E5049-0A8D-4FAD-87B8-85D105F133F2}" type="datetime1">
              <a:rPr lang="en-IN" smtClean="0"/>
              <a:pPr/>
              <a:t>10-10-2012</a:t>
            </a:fld>
            <a:endParaRPr lang="en-IN"/>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AD3D5C95-8A98-49ED-9B39-08683E0E600A}"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BE1C0606-E0EF-4BC5-BB78-1F523E4CC7E7}" type="datetime1">
              <a:rPr lang="en-IN" smtClean="0"/>
              <a:pPr/>
              <a:t>10-10-2012</a:t>
            </a:fld>
            <a:endParaRPr lang="en-IN"/>
          </a:p>
        </p:txBody>
      </p:sp>
      <p:sp>
        <p:nvSpPr>
          <p:cNvPr id="10" name="Slide Number Placeholder 9"/>
          <p:cNvSpPr>
            <a:spLocks noGrp="1"/>
          </p:cNvSpPr>
          <p:nvPr>
            <p:ph type="sldNum" sz="quarter" idx="16"/>
          </p:nvPr>
        </p:nvSpPr>
        <p:spPr/>
        <p:txBody>
          <a:bodyPr rtlCol="0"/>
          <a:lstStyle/>
          <a:p>
            <a:fld id="{AD3D5C95-8A98-49ED-9B39-08683E0E600A}"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7A0EBC8B-69E9-40AA-AEDE-5251E04CA1D2}" type="datetime1">
              <a:rPr lang="en-IN" smtClean="0"/>
              <a:pPr/>
              <a:t>10-10-2012</a:t>
            </a:fld>
            <a:endParaRPr lang="en-IN"/>
          </a:p>
        </p:txBody>
      </p:sp>
      <p:sp>
        <p:nvSpPr>
          <p:cNvPr id="12" name="Slide Number Placeholder 11"/>
          <p:cNvSpPr>
            <a:spLocks noGrp="1"/>
          </p:cNvSpPr>
          <p:nvPr>
            <p:ph type="sldNum" sz="quarter" idx="16"/>
          </p:nvPr>
        </p:nvSpPr>
        <p:spPr/>
        <p:txBody>
          <a:bodyPr rtlCol="0"/>
          <a:lstStyle/>
          <a:p>
            <a:fld id="{AD3D5C95-8A98-49ED-9B39-08683E0E600A}"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C925FF-DAA0-4B23-B5D7-D9FEF7CDFA61}" type="datetime1">
              <a:rPr lang="en-IN" smtClean="0"/>
              <a:pPr/>
              <a:t>10-10-2012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AD3D5C95-8A98-49ED-9B39-08683E0E600A}" type="slidenum">
              <a:rPr lang="en-IN" smtClean="0"/>
              <a:pPr/>
              <a:t>‹#›</a:t>
            </a:fld>
            <a:endParaRPr lang="en-I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B48278-723E-42F8-B3B0-8462C7BC8801}" type="datetime1">
              <a:rPr lang="en-IN" smtClean="0"/>
              <a:pPr/>
              <a:t>10-10-2012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AD3D5C95-8A98-49ED-9B39-08683E0E600A}" type="slidenum">
              <a:rPr lang="en-IN" smtClean="0"/>
              <a:pPr/>
              <a:t>‹#›</a:t>
            </a:fld>
            <a:endParaRPr lang="en-I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19D3ED6-0977-40C3-A506-DB4D2E88B56F}" type="datetime1">
              <a:rPr lang="en-IN" smtClean="0"/>
              <a:pPr/>
              <a:t>10-10-2012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AD3D5C95-8A98-49ED-9B39-08683E0E600A}" type="slidenum">
              <a:rPr lang="en-IN" smtClean="0"/>
              <a:pPr/>
              <a:t>‹#›</a:t>
            </a:fld>
            <a:endParaRPr lang="en-IN"/>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8BBF7A34-E4C7-4AFA-87AA-C9602DC983ED}" type="datetime1">
              <a:rPr lang="en-IN" smtClean="0"/>
              <a:pPr/>
              <a:t>10-10-2012</a:t>
            </a:fld>
            <a:endParaRPr lang="en-IN"/>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AD3D5C95-8A98-49ED-9B39-08683E0E600A}" type="slidenum">
              <a:rPr lang="en-IN" smtClean="0"/>
              <a:pPr/>
              <a:t>‹#›</a:t>
            </a:fld>
            <a:endParaRPr lang="en-IN"/>
          </a:p>
        </p:txBody>
      </p:sp>
      <p:sp>
        <p:nvSpPr>
          <p:cNvPr id="14" name="Footer Placeholder 13"/>
          <p:cNvSpPr>
            <a:spLocks noGrp="1"/>
          </p:cNvSpPr>
          <p:nvPr>
            <p:ph type="ftr" sz="quarter" idx="12"/>
          </p:nvPr>
        </p:nvSpPr>
        <p:spPr>
          <a:xfrm>
            <a:off x="1600200" y="6248206"/>
            <a:ext cx="4572000" cy="365125"/>
          </a:xfrm>
        </p:spPr>
        <p:txBody>
          <a:bodyPr rtlCol="0"/>
          <a:lstStyle/>
          <a:p>
            <a:endParaRPr lang="en-IN"/>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0725F2E-C63F-4C42-B51B-A34008F460F3}" type="datetime1">
              <a:rPr lang="en-IN" smtClean="0"/>
              <a:pPr/>
              <a:t>10-10-2012</a:t>
            </a:fld>
            <a:endParaRPr lang="en-IN"/>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AD3D5C95-8A98-49ED-9B39-08683E0E600A}"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Free space optical </a:t>
            </a:r>
            <a:br>
              <a:rPr lang="en-IN" dirty="0" smtClean="0"/>
            </a:br>
            <a:r>
              <a:rPr lang="en-IN" dirty="0" smtClean="0"/>
              <a:t>LINK DESIGN</a:t>
            </a:r>
            <a:endParaRPr lang="en-IN" dirty="0"/>
          </a:p>
        </p:txBody>
      </p:sp>
      <p:sp>
        <p:nvSpPr>
          <p:cNvPr id="3" name="Subtitle 2"/>
          <p:cNvSpPr>
            <a:spLocks noGrp="1"/>
          </p:cNvSpPr>
          <p:nvPr>
            <p:ph type="subTitle" idx="1"/>
          </p:nvPr>
        </p:nvSpPr>
        <p:spPr/>
        <p:txBody>
          <a:bodyPr>
            <a:normAutofit fontScale="77500" lnSpcReduction="20000"/>
          </a:bodyPr>
          <a:lstStyle/>
          <a:p>
            <a:r>
              <a:rPr lang="en-IN" dirty="0" smtClean="0"/>
              <a:t>-</a:t>
            </a:r>
            <a:r>
              <a:rPr lang="en-IN" dirty="0" err="1" smtClean="0"/>
              <a:t>Falak</a:t>
            </a:r>
            <a:r>
              <a:rPr lang="en-IN" dirty="0" smtClean="0"/>
              <a:t> Shah &amp; </a:t>
            </a:r>
            <a:r>
              <a:rPr lang="en-IN" dirty="0" err="1" smtClean="0"/>
              <a:t>Kavish</a:t>
            </a:r>
            <a:r>
              <a:rPr lang="en-IN" dirty="0" smtClean="0"/>
              <a:t> Shah </a:t>
            </a:r>
          </a:p>
          <a:p>
            <a:r>
              <a:rPr lang="en-IN" dirty="0" smtClean="0"/>
              <a:t>Guided By Prof. </a:t>
            </a:r>
            <a:r>
              <a:rPr lang="en-IN" dirty="0" err="1" smtClean="0"/>
              <a:t>Dhaval</a:t>
            </a:r>
            <a:r>
              <a:rPr lang="en-IN" dirty="0" smtClean="0"/>
              <a:t> Shah</a:t>
            </a:r>
            <a:endParaRPr lang="en-IN" dirty="0"/>
          </a:p>
        </p:txBody>
      </p:sp>
      <p:pic>
        <p:nvPicPr>
          <p:cNvPr id="5" name="Picture 4" descr="Law_logo.jpg"/>
          <p:cNvPicPr>
            <a:picLocks noChangeAspect="1"/>
          </p:cNvPicPr>
          <p:nvPr/>
        </p:nvPicPr>
        <p:blipFill>
          <a:blip r:embed="rId2" cstate="print"/>
          <a:stretch>
            <a:fillRect/>
          </a:stretch>
        </p:blipFill>
        <p:spPr>
          <a:xfrm>
            <a:off x="0" y="0"/>
            <a:ext cx="2438980" cy="864096"/>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With DSL Lines</a:t>
            </a:r>
            <a:endParaRPr lang="en-IN" dirty="0"/>
          </a:p>
        </p:txBody>
      </p:sp>
      <p:pic>
        <p:nvPicPr>
          <p:cNvPr id="6" name="Content Placeholder 5" descr="a.png"/>
          <p:cNvPicPr>
            <a:picLocks noGrp="1" noChangeAspect="1"/>
          </p:cNvPicPr>
          <p:nvPr>
            <p:ph sz="quarter" idx="1"/>
          </p:nvPr>
        </p:nvPicPr>
        <p:blipFill>
          <a:blip r:embed="rId2" cstate="print"/>
          <a:stretch>
            <a:fillRect/>
          </a:stretch>
        </p:blipFill>
        <p:spPr>
          <a:xfrm>
            <a:off x="1692275" y="1600200"/>
            <a:ext cx="5994400" cy="4495800"/>
          </a:xfrm>
        </p:spPr>
      </p:pic>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10</a:t>
            </a:fld>
            <a:endParaRPr lang="en-IN"/>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With DSL Lines</a:t>
            </a:r>
            <a:endParaRPr lang="en-IN" dirty="0"/>
          </a:p>
        </p:txBody>
      </p:sp>
      <p:pic>
        <p:nvPicPr>
          <p:cNvPr id="4" name="Content Placeholder 3" descr="A1.png"/>
          <p:cNvPicPr>
            <a:picLocks noGrp="1" noChangeAspect="1"/>
          </p:cNvPicPr>
          <p:nvPr>
            <p:ph sz="quarter" idx="1"/>
          </p:nvPr>
        </p:nvPicPr>
        <p:blipFill>
          <a:blip r:embed="rId2" cstate="print"/>
          <a:stretch>
            <a:fillRect/>
          </a:stretch>
        </p:blipFill>
        <p:spPr>
          <a:xfrm>
            <a:off x="1692275" y="1600200"/>
            <a:ext cx="5994400" cy="4495800"/>
          </a:xfrm>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11</a:t>
            </a:fld>
            <a:endParaRPr lang="en-IN"/>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With DSL Lines</a:t>
            </a:r>
            <a:endParaRPr lang="en-IN" dirty="0"/>
          </a:p>
        </p:txBody>
      </p:sp>
      <p:pic>
        <p:nvPicPr>
          <p:cNvPr id="4" name="Content Placeholder 3" descr="A4.png"/>
          <p:cNvPicPr>
            <a:picLocks noGrp="1" noChangeAspect="1"/>
          </p:cNvPicPr>
          <p:nvPr>
            <p:ph sz="quarter" idx="1"/>
          </p:nvPr>
        </p:nvPicPr>
        <p:blipFill>
          <a:blip r:embed="rId2" cstate="print"/>
          <a:stretch>
            <a:fillRect/>
          </a:stretch>
        </p:blipFill>
        <p:spPr>
          <a:xfrm>
            <a:off x="1692275" y="1600200"/>
            <a:ext cx="5994400" cy="4495800"/>
          </a:xfrm>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12</a:t>
            </a:fld>
            <a:endParaRPr lang="en-IN"/>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smtClean="0"/>
              <a:t>With FSO</a:t>
            </a:r>
            <a:endParaRPr lang="en-IN" dirty="0"/>
          </a:p>
        </p:txBody>
      </p:sp>
      <p:pic>
        <p:nvPicPr>
          <p:cNvPr id="4" name="Content Placeholder 3" descr="2.jpg"/>
          <p:cNvPicPr>
            <a:picLocks noGrp="1" noChangeAspect="1"/>
          </p:cNvPicPr>
          <p:nvPr>
            <p:ph sz="quarter" idx="2"/>
          </p:nvPr>
        </p:nvPicPr>
        <p:blipFill>
          <a:blip r:embed="rId2" cstate="print"/>
          <a:stretch>
            <a:fillRect/>
          </a:stretch>
        </p:blipFill>
        <p:spPr>
          <a:xfrm>
            <a:off x="964427" y="2438400"/>
            <a:ext cx="3176546" cy="3581400"/>
          </a:xfrm>
        </p:spPr>
      </p:pic>
      <p:pic>
        <p:nvPicPr>
          <p:cNvPr id="12" name="Content Placeholder 11" descr="Approved.JPG"/>
          <p:cNvPicPr>
            <a:picLocks noGrp="1" noChangeAspect="1"/>
          </p:cNvPicPr>
          <p:nvPr>
            <p:ph sz="quarter" idx="4"/>
          </p:nvPr>
        </p:nvPicPr>
        <p:blipFill>
          <a:blip r:embed="rId3" cstate="print"/>
          <a:stretch>
            <a:fillRect/>
          </a:stretch>
        </p:blipFill>
        <p:spPr>
          <a:xfrm>
            <a:off x="4800600" y="2935988"/>
            <a:ext cx="3886200" cy="2586223"/>
          </a:xfrm>
        </p:spPr>
      </p:pic>
      <p:sp>
        <p:nvSpPr>
          <p:cNvPr id="9" name="Text Placeholder 8"/>
          <p:cNvSpPr>
            <a:spLocks noGrp="1"/>
          </p:cNvSpPr>
          <p:nvPr>
            <p:ph type="body" sz="quarter" idx="1"/>
          </p:nvPr>
        </p:nvSpPr>
        <p:spPr/>
        <p:txBody>
          <a:bodyPr/>
          <a:lstStyle/>
          <a:p>
            <a:r>
              <a:rPr lang="en-IN" dirty="0" smtClean="0"/>
              <a:t>No trenching</a:t>
            </a:r>
            <a:endParaRPr lang="en-IN" dirty="0"/>
          </a:p>
        </p:txBody>
      </p:sp>
      <p:sp>
        <p:nvSpPr>
          <p:cNvPr id="10" name="Text Placeholder 9"/>
          <p:cNvSpPr>
            <a:spLocks noGrp="1"/>
          </p:cNvSpPr>
          <p:nvPr>
            <p:ph type="body" sz="quarter" idx="3"/>
          </p:nvPr>
        </p:nvSpPr>
        <p:spPr/>
        <p:txBody>
          <a:bodyPr/>
          <a:lstStyle/>
          <a:p>
            <a:r>
              <a:rPr lang="en-IN" dirty="0" smtClean="0"/>
              <a:t>No licensing above 300 GHz</a:t>
            </a:r>
            <a:endParaRPr lang="en-IN" dirty="0"/>
          </a:p>
        </p:txBody>
      </p:sp>
      <p:sp>
        <p:nvSpPr>
          <p:cNvPr id="6" name="Rectangle 5"/>
          <p:cNvSpPr/>
          <p:nvPr/>
        </p:nvSpPr>
        <p:spPr>
          <a:xfrm rot="2560081">
            <a:off x="180706" y="3979602"/>
            <a:ext cx="4896544" cy="216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7" name="Rectangle 6"/>
          <p:cNvSpPr/>
          <p:nvPr/>
        </p:nvSpPr>
        <p:spPr>
          <a:xfrm rot="18821759">
            <a:off x="287546" y="4145460"/>
            <a:ext cx="4464496" cy="216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3" name="Rectangle 12"/>
          <p:cNvSpPr/>
          <p:nvPr/>
        </p:nvSpPr>
        <p:spPr>
          <a:xfrm rot="18821759">
            <a:off x="4627584" y="4128353"/>
            <a:ext cx="4434904" cy="2574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4" name="Rectangle 13"/>
          <p:cNvSpPr/>
          <p:nvPr/>
        </p:nvSpPr>
        <p:spPr>
          <a:xfrm rot="2560081">
            <a:off x="4285163" y="4123620"/>
            <a:ext cx="4896544" cy="216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1" name="Slide Number Placeholder 10"/>
          <p:cNvSpPr>
            <a:spLocks noGrp="1"/>
          </p:cNvSpPr>
          <p:nvPr>
            <p:ph type="sldNum" sz="quarter" idx="16"/>
          </p:nvPr>
        </p:nvSpPr>
        <p:spPr/>
        <p:txBody>
          <a:bodyPr>
            <a:normAutofit fontScale="85000" lnSpcReduction="20000"/>
          </a:bodyPr>
          <a:lstStyle/>
          <a:p>
            <a:fld id="{AD3D5C95-8A98-49ED-9B39-08683E0E600A}" type="slidenum">
              <a:rPr lang="en-IN" smtClean="0"/>
              <a:pPr/>
              <a:t>13</a:t>
            </a:fld>
            <a:endParaRPr lang="en-IN"/>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Advantages</a:t>
            </a:r>
            <a:endParaRPr lang="en-IN" dirty="0"/>
          </a:p>
        </p:txBody>
      </p:sp>
      <p:pic>
        <p:nvPicPr>
          <p:cNvPr id="7" name="Content Placeholder 6" descr="BandwidthGrowthChart300.jpg"/>
          <p:cNvPicPr>
            <a:picLocks noGrp="1" noChangeAspect="1"/>
          </p:cNvPicPr>
          <p:nvPr>
            <p:ph sz="quarter" idx="2"/>
          </p:nvPr>
        </p:nvPicPr>
        <p:blipFill>
          <a:blip r:embed="rId2" cstate="print"/>
          <a:stretch>
            <a:fillRect/>
          </a:stretch>
        </p:blipFill>
        <p:spPr>
          <a:xfrm>
            <a:off x="1123950" y="2976562"/>
            <a:ext cx="2857500" cy="2505075"/>
          </a:xfrm>
        </p:spPr>
      </p:pic>
      <p:pic>
        <p:nvPicPr>
          <p:cNvPr id="8" name="Content Placeholder 7" descr="Low-cost.jpg"/>
          <p:cNvPicPr>
            <a:picLocks noGrp="1" noChangeAspect="1"/>
          </p:cNvPicPr>
          <p:nvPr>
            <p:ph sz="quarter" idx="4"/>
          </p:nvPr>
        </p:nvPicPr>
        <p:blipFill>
          <a:blip r:embed="rId3" cstate="print"/>
          <a:stretch>
            <a:fillRect/>
          </a:stretch>
        </p:blipFill>
        <p:spPr>
          <a:xfrm>
            <a:off x="5331317" y="2438400"/>
            <a:ext cx="2824766" cy="3581400"/>
          </a:xfrm>
        </p:spPr>
      </p:pic>
      <p:sp>
        <p:nvSpPr>
          <p:cNvPr id="5" name="Text Placeholder 4"/>
          <p:cNvSpPr>
            <a:spLocks noGrp="1"/>
          </p:cNvSpPr>
          <p:nvPr>
            <p:ph type="body" sz="quarter" idx="1"/>
          </p:nvPr>
        </p:nvSpPr>
        <p:spPr/>
        <p:txBody>
          <a:bodyPr/>
          <a:lstStyle/>
          <a:p>
            <a:r>
              <a:rPr lang="en-IN" dirty="0" smtClean="0"/>
              <a:t>Higher bandwidth</a:t>
            </a:r>
            <a:endParaRPr lang="en-IN" dirty="0"/>
          </a:p>
        </p:txBody>
      </p:sp>
      <p:sp>
        <p:nvSpPr>
          <p:cNvPr id="6" name="Text Placeholder 5"/>
          <p:cNvSpPr>
            <a:spLocks noGrp="1"/>
          </p:cNvSpPr>
          <p:nvPr>
            <p:ph type="body" sz="quarter" idx="3"/>
          </p:nvPr>
        </p:nvSpPr>
        <p:spPr/>
        <p:txBody>
          <a:bodyPr>
            <a:normAutofit fontScale="70000" lnSpcReduction="20000"/>
          </a:bodyPr>
          <a:lstStyle/>
          <a:p>
            <a:r>
              <a:rPr lang="en-IN" dirty="0" smtClean="0"/>
              <a:t>Low Cost-These free-space systems require less than a fifth the capital outlay of comparable ground-based </a:t>
            </a:r>
            <a:r>
              <a:rPr lang="en-IN" dirty="0" err="1" smtClean="0"/>
              <a:t>fiber</a:t>
            </a:r>
            <a:r>
              <a:rPr lang="en-IN" dirty="0" smtClean="0"/>
              <a:t>-optic technologies[2]</a:t>
            </a:r>
            <a:endParaRPr lang="en-IN" dirty="0"/>
          </a:p>
        </p:txBody>
      </p:sp>
      <p:sp>
        <p:nvSpPr>
          <p:cNvPr id="9" name="Slide Number Placeholder 8"/>
          <p:cNvSpPr>
            <a:spLocks noGrp="1"/>
          </p:cNvSpPr>
          <p:nvPr>
            <p:ph type="sldNum" sz="quarter" idx="16"/>
          </p:nvPr>
        </p:nvSpPr>
        <p:spPr/>
        <p:txBody>
          <a:bodyPr>
            <a:normAutofit fontScale="85000" lnSpcReduction="20000"/>
          </a:bodyPr>
          <a:lstStyle/>
          <a:p>
            <a:fld id="{AD3D5C95-8A98-49ED-9B39-08683E0E600A}" type="slidenum">
              <a:rPr lang="en-IN" smtClean="0"/>
              <a:pPr/>
              <a:t>14</a:t>
            </a:fld>
            <a:endParaRPr lang="en-IN"/>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Faster Installation  </a:t>
            </a:r>
            <a:endParaRPr lang="en-US" dirty="0"/>
          </a:p>
        </p:txBody>
      </p:sp>
      <p:pic>
        <p:nvPicPr>
          <p:cNvPr id="6" name="Picture 4" descr="sanfran1"/>
          <p:cNvPicPr>
            <a:picLocks noGrp="1" noChangeAspect="1" noChangeArrowheads="1"/>
          </p:cNvPicPr>
          <p:nvPr>
            <p:ph sz="quarter" idx="2"/>
          </p:nvPr>
        </p:nvPicPr>
        <p:blipFill>
          <a:blip r:embed="rId2" cstate="print"/>
          <a:srcRect/>
          <a:stretch>
            <a:fillRect/>
          </a:stretch>
        </p:blipFill>
        <p:spPr>
          <a:xfrm>
            <a:off x="4845050" y="1603103"/>
            <a:ext cx="4084668" cy="4540541"/>
          </a:xfrm>
          <a:noFill/>
          <a:ln/>
        </p:spPr>
      </p:pic>
      <p:pic>
        <p:nvPicPr>
          <p:cNvPr id="9" name="Content Placeholder 8" descr="Rapid Deploy_photo_1005 2.jpg"/>
          <p:cNvPicPr>
            <a:picLocks noGrp="1" noChangeAspect="1"/>
          </p:cNvPicPr>
          <p:nvPr>
            <p:ph sz="quarter" idx="1"/>
          </p:nvPr>
        </p:nvPicPr>
        <p:blipFill>
          <a:blip r:embed="rId3" cstate="print"/>
          <a:stretch>
            <a:fillRect/>
          </a:stretch>
        </p:blipFill>
        <p:spPr>
          <a:xfrm>
            <a:off x="683568" y="1916832"/>
            <a:ext cx="3921809" cy="3888432"/>
          </a:xfrm>
        </p:spPr>
      </p:pic>
      <p:sp>
        <p:nvSpPr>
          <p:cNvPr id="5" name="Slide Number Placeholder 4"/>
          <p:cNvSpPr>
            <a:spLocks noGrp="1"/>
          </p:cNvSpPr>
          <p:nvPr>
            <p:ph type="sldNum" sz="quarter" idx="16"/>
          </p:nvPr>
        </p:nvSpPr>
        <p:spPr/>
        <p:txBody>
          <a:bodyPr>
            <a:normAutofit fontScale="85000" lnSpcReduction="20000"/>
          </a:bodyPr>
          <a:lstStyle/>
          <a:p>
            <a:fld id="{AD3D5C95-8A98-49ED-9B39-08683E0E600A}" type="slidenum">
              <a:rPr lang="en-IN" smtClean="0"/>
              <a:pPr/>
              <a:t>15</a:t>
            </a:fld>
            <a:endParaRPr lang="en-IN"/>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IN" dirty="0" smtClean="0"/>
              <a:t>Limitations</a:t>
            </a:r>
            <a:endParaRPr lang="en-IN" dirty="0"/>
          </a:p>
        </p:txBody>
      </p:sp>
      <p:pic>
        <p:nvPicPr>
          <p:cNvPr id="9" name="Content Placeholder 8" descr="earth_atmosphere-660x627 (1).jpg"/>
          <p:cNvPicPr>
            <a:picLocks noGrp="1" noChangeAspect="1"/>
          </p:cNvPicPr>
          <p:nvPr>
            <p:ph sz="quarter" idx="2"/>
          </p:nvPr>
        </p:nvPicPr>
        <p:blipFill>
          <a:blip r:embed="rId2" cstate="print"/>
          <a:stretch>
            <a:fillRect/>
          </a:stretch>
        </p:blipFill>
        <p:spPr>
          <a:xfrm>
            <a:off x="667752" y="2438400"/>
            <a:ext cx="3832810" cy="3581400"/>
          </a:xfrm>
        </p:spPr>
      </p:pic>
      <p:pic>
        <p:nvPicPr>
          <p:cNvPr id="10" name="Content Placeholder 9" descr="shrn109l.jpg"/>
          <p:cNvPicPr>
            <a:picLocks noGrp="1" noChangeAspect="1"/>
          </p:cNvPicPr>
          <p:nvPr>
            <p:ph sz="quarter" idx="4"/>
          </p:nvPr>
        </p:nvPicPr>
        <p:blipFill>
          <a:blip r:embed="rId3" cstate="print"/>
          <a:stretch>
            <a:fillRect/>
          </a:stretch>
        </p:blipFill>
        <p:spPr>
          <a:xfrm>
            <a:off x="4838699" y="2500306"/>
            <a:ext cx="3883291" cy="3500462"/>
          </a:xfrm>
        </p:spPr>
      </p:pic>
      <p:sp>
        <p:nvSpPr>
          <p:cNvPr id="5" name="Text Placeholder 4"/>
          <p:cNvSpPr>
            <a:spLocks noGrp="1"/>
          </p:cNvSpPr>
          <p:nvPr>
            <p:ph type="body" sz="quarter" idx="1"/>
          </p:nvPr>
        </p:nvSpPr>
        <p:spPr/>
        <p:txBody>
          <a:bodyPr/>
          <a:lstStyle/>
          <a:p>
            <a:r>
              <a:rPr lang="en-IN" dirty="0" smtClean="0"/>
              <a:t>Atmosphere dependent</a:t>
            </a:r>
            <a:endParaRPr lang="en-IN" dirty="0"/>
          </a:p>
        </p:txBody>
      </p:sp>
      <p:sp>
        <p:nvSpPr>
          <p:cNvPr id="7" name="Text Placeholder 6"/>
          <p:cNvSpPr>
            <a:spLocks noGrp="1"/>
          </p:cNvSpPr>
          <p:nvPr>
            <p:ph type="body" sz="quarter" idx="3"/>
          </p:nvPr>
        </p:nvSpPr>
        <p:spPr/>
        <p:txBody>
          <a:bodyPr/>
          <a:lstStyle/>
          <a:p>
            <a:r>
              <a:rPr lang="en-IN" dirty="0" smtClean="0"/>
              <a:t>Swaying buildings</a:t>
            </a:r>
            <a:endParaRPr lang="en-IN" dirty="0"/>
          </a:p>
        </p:txBody>
      </p:sp>
      <p:sp>
        <p:nvSpPr>
          <p:cNvPr id="8" name="Slide Number Placeholder 7"/>
          <p:cNvSpPr>
            <a:spLocks noGrp="1"/>
          </p:cNvSpPr>
          <p:nvPr>
            <p:ph type="sldNum" sz="quarter" idx="16"/>
          </p:nvPr>
        </p:nvSpPr>
        <p:spPr/>
        <p:txBody>
          <a:bodyPr>
            <a:normAutofit fontScale="85000" lnSpcReduction="20000"/>
          </a:bodyPr>
          <a:lstStyle/>
          <a:p>
            <a:fld id="{AD3D5C95-8A98-49ED-9B39-08683E0E600A}" type="slidenum">
              <a:rPr lang="en-IN" smtClean="0"/>
              <a:pPr/>
              <a:t>16</a:t>
            </a:fld>
            <a:endParaRPr lang="en-I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Limitations</a:t>
            </a:r>
            <a:endParaRPr lang="en-IN" dirty="0"/>
          </a:p>
        </p:txBody>
      </p:sp>
      <p:pic>
        <p:nvPicPr>
          <p:cNvPr id="7" name="Content Placeholder 6" descr="Eye-Protection-Required-Floor-Sign-SF-0101.gif"/>
          <p:cNvPicPr>
            <a:picLocks noGrp="1" noChangeAspect="1"/>
          </p:cNvPicPr>
          <p:nvPr>
            <p:ph sz="quarter" idx="2"/>
          </p:nvPr>
        </p:nvPicPr>
        <p:blipFill>
          <a:blip r:embed="rId2" cstate="print"/>
          <a:stretch>
            <a:fillRect/>
          </a:stretch>
        </p:blipFill>
        <p:spPr>
          <a:xfrm>
            <a:off x="762000" y="2438400"/>
            <a:ext cx="3581400" cy="3581400"/>
          </a:xfrm>
        </p:spPr>
      </p:pic>
      <p:pic>
        <p:nvPicPr>
          <p:cNvPr id="8" name="Content Placeholder 7" descr="Media-coverage.jpg"/>
          <p:cNvPicPr>
            <a:picLocks noGrp="1" noChangeAspect="1"/>
          </p:cNvPicPr>
          <p:nvPr>
            <p:ph sz="quarter" idx="4"/>
          </p:nvPr>
        </p:nvPicPr>
        <p:blipFill>
          <a:blip r:embed="rId3" cstate="print"/>
          <a:stretch>
            <a:fillRect/>
          </a:stretch>
        </p:blipFill>
        <p:spPr>
          <a:xfrm>
            <a:off x="4800600" y="3000373"/>
            <a:ext cx="3886200" cy="2571768"/>
          </a:xfrm>
        </p:spPr>
      </p:pic>
      <p:sp>
        <p:nvSpPr>
          <p:cNvPr id="5" name="Text Placeholder 4"/>
          <p:cNvSpPr>
            <a:spLocks noGrp="1"/>
          </p:cNvSpPr>
          <p:nvPr>
            <p:ph type="body" sz="quarter" idx="1"/>
          </p:nvPr>
        </p:nvSpPr>
        <p:spPr/>
        <p:txBody>
          <a:bodyPr/>
          <a:lstStyle/>
          <a:p>
            <a:r>
              <a:rPr lang="en-IN" dirty="0" smtClean="0"/>
              <a:t>Eye safety</a:t>
            </a:r>
            <a:endParaRPr lang="en-IN" dirty="0"/>
          </a:p>
        </p:txBody>
      </p:sp>
      <p:sp>
        <p:nvSpPr>
          <p:cNvPr id="6" name="Text Placeholder 5"/>
          <p:cNvSpPr>
            <a:spLocks noGrp="1"/>
          </p:cNvSpPr>
          <p:nvPr>
            <p:ph type="body" sz="quarter" idx="3"/>
          </p:nvPr>
        </p:nvSpPr>
        <p:spPr/>
        <p:txBody>
          <a:bodyPr/>
          <a:lstStyle/>
          <a:p>
            <a:r>
              <a:rPr lang="en-IN" dirty="0" smtClean="0"/>
              <a:t>Small range</a:t>
            </a:r>
            <a:endParaRPr lang="en-IN" dirty="0"/>
          </a:p>
        </p:txBody>
      </p:sp>
      <p:sp>
        <p:nvSpPr>
          <p:cNvPr id="9" name="Slide Number Placeholder 8"/>
          <p:cNvSpPr>
            <a:spLocks noGrp="1"/>
          </p:cNvSpPr>
          <p:nvPr>
            <p:ph type="sldNum" sz="quarter" idx="16"/>
          </p:nvPr>
        </p:nvSpPr>
        <p:spPr/>
        <p:txBody>
          <a:bodyPr>
            <a:normAutofit fontScale="85000" lnSpcReduction="20000"/>
          </a:bodyPr>
          <a:lstStyle/>
          <a:p>
            <a:fld id="{AD3D5C95-8A98-49ED-9B39-08683E0E600A}" type="slidenum">
              <a:rPr lang="en-IN" smtClean="0"/>
              <a:pPr/>
              <a:t>17</a:t>
            </a:fld>
            <a:endParaRPr lang="en-IN"/>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Applications</a:t>
            </a:r>
            <a:endParaRPr lang="en-IN" dirty="0"/>
          </a:p>
        </p:txBody>
      </p:sp>
      <p:pic>
        <p:nvPicPr>
          <p:cNvPr id="7" name="Content Placeholder 6" descr="opticf4.gif"/>
          <p:cNvPicPr>
            <a:picLocks noGrp="1" noChangeAspect="1"/>
          </p:cNvPicPr>
          <p:nvPr>
            <p:ph sz="quarter" idx="2"/>
          </p:nvPr>
        </p:nvPicPr>
        <p:blipFill>
          <a:blip r:embed="rId2" cstate="print"/>
          <a:stretch>
            <a:fillRect/>
          </a:stretch>
        </p:blipFill>
        <p:spPr>
          <a:xfrm>
            <a:off x="609599" y="2857496"/>
            <a:ext cx="3890963" cy="2786082"/>
          </a:xfrm>
        </p:spPr>
      </p:pic>
      <p:pic>
        <p:nvPicPr>
          <p:cNvPr id="8" name="Content Placeholder 7" descr="CCTV_Post_at_Niagara_Falls,_Ontario.jpg"/>
          <p:cNvPicPr>
            <a:picLocks noGrp="1" noChangeAspect="1"/>
          </p:cNvPicPr>
          <p:nvPr>
            <p:ph sz="quarter" idx="4"/>
          </p:nvPr>
        </p:nvPicPr>
        <p:blipFill>
          <a:blip r:embed="rId3" cstate="print"/>
          <a:stretch>
            <a:fillRect/>
          </a:stretch>
        </p:blipFill>
        <p:spPr>
          <a:xfrm>
            <a:off x="4929191" y="2643182"/>
            <a:ext cx="3795730" cy="3071834"/>
          </a:xfrm>
        </p:spPr>
      </p:pic>
      <p:sp>
        <p:nvSpPr>
          <p:cNvPr id="5" name="Text Placeholder 4"/>
          <p:cNvSpPr>
            <a:spLocks noGrp="1"/>
          </p:cNvSpPr>
          <p:nvPr>
            <p:ph type="body" sz="quarter" idx="1"/>
          </p:nvPr>
        </p:nvSpPr>
        <p:spPr/>
        <p:txBody>
          <a:bodyPr/>
          <a:lstStyle/>
          <a:p>
            <a:r>
              <a:rPr lang="en-IN" dirty="0" smtClean="0"/>
              <a:t>Last mile connectivity</a:t>
            </a:r>
            <a:endParaRPr lang="en-IN" dirty="0"/>
          </a:p>
        </p:txBody>
      </p:sp>
      <p:sp>
        <p:nvSpPr>
          <p:cNvPr id="6" name="Text Placeholder 5"/>
          <p:cNvSpPr>
            <a:spLocks noGrp="1"/>
          </p:cNvSpPr>
          <p:nvPr>
            <p:ph type="body" sz="quarter" idx="3"/>
          </p:nvPr>
        </p:nvSpPr>
        <p:spPr/>
        <p:txBody>
          <a:bodyPr/>
          <a:lstStyle/>
          <a:p>
            <a:r>
              <a:rPr lang="en-IN" dirty="0" smtClean="0"/>
              <a:t>CCTV</a:t>
            </a:r>
            <a:endParaRPr lang="en-IN" dirty="0"/>
          </a:p>
        </p:txBody>
      </p:sp>
      <p:sp>
        <p:nvSpPr>
          <p:cNvPr id="9" name="Slide Number Placeholder 8"/>
          <p:cNvSpPr>
            <a:spLocks noGrp="1"/>
          </p:cNvSpPr>
          <p:nvPr>
            <p:ph type="sldNum" sz="quarter" idx="16"/>
          </p:nvPr>
        </p:nvSpPr>
        <p:spPr/>
        <p:txBody>
          <a:bodyPr>
            <a:normAutofit fontScale="85000" lnSpcReduction="20000"/>
          </a:bodyPr>
          <a:lstStyle/>
          <a:p>
            <a:fld id="{AD3D5C95-8A98-49ED-9B39-08683E0E600A}" type="slidenum">
              <a:rPr lang="en-IN" smtClean="0"/>
              <a:pPr/>
              <a:t>18</a:t>
            </a:fld>
            <a:endParaRPr lang="en-IN"/>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Applications</a:t>
            </a:r>
            <a:endParaRPr lang="en-IN" dirty="0"/>
          </a:p>
        </p:txBody>
      </p:sp>
      <p:pic>
        <p:nvPicPr>
          <p:cNvPr id="9" name="Content Placeholder 8" descr="wtc1.jpg"/>
          <p:cNvPicPr>
            <a:picLocks noGrp="1" noChangeAspect="1"/>
          </p:cNvPicPr>
          <p:nvPr>
            <p:ph sz="quarter" idx="4"/>
          </p:nvPr>
        </p:nvPicPr>
        <p:blipFill>
          <a:blip r:embed="rId2" cstate="print"/>
          <a:stretch>
            <a:fillRect/>
          </a:stretch>
        </p:blipFill>
        <p:spPr>
          <a:xfrm>
            <a:off x="4800600" y="2815936"/>
            <a:ext cx="3886200" cy="2826327"/>
          </a:xfrm>
        </p:spPr>
      </p:pic>
      <p:sp>
        <p:nvSpPr>
          <p:cNvPr id="5" name="Text Placeholder 4"/>
          <p:cNvSpPr>
            <a:spLocks noGrp="1"/>
          </p:cNvSpPr>
          <p:nvPr>
            <p:ph type="body" sz="quarter" idx="1"/>
          </p:nvPr>
        </p:nvSpPr>
        <p:spPr/>
        <p:txBody>
          <a:bodyPr/>
          <a:lstStyle/>
          <a:p>
            <a:r>
              <a:rPr lang="en-IN" dirty="0" smtClean="0"/>
              <a:t>Satellite communication</a:t>
            </a:r>
            <a:endParaRPr lang="en-IN" dirty="0"/>
          </a:p>
        </p:txBody>
      </p:sp>
      <p:sp>
        <p:nvSpPr>
          <p:cNvPr id="6" name="Text Placeholder 5"/>
          <p:cNvSpPr>
            <a:spLocks noGrp="1"/>
          </p:cNvSpPr>
          <p:nvPr>
            <p:ph type="body" sz="quarter" idx="3"/>
          </p:nvPr>
        </p:nvSpPr>
        <p:spPr/>
        <p:txBody>
          <a:bodyPr/>
          <a:lstStyle/>
          <a:p>
            <a:r>
              <a:rPr lang="en-IN" dirty="0" smtClean="0"/>
              <a:t>Disaster recovery</a:t>
            </a:r>
            <a:endParaRPr lang="en-IN" dirty="0"/>
          </a:p>
        </p:txBody>
      </p:sp>
      <p:pic>
        <p:nvPicPr>
          <p:cNvPr id="1026" name="Picture 2"/>
          <p:cNvPicPr>
            <a:picLocks noGrp="1" noChangeAspect="1" noChangeArrowheads="1"/>
          </p:cNvPicPr>
          <p:nvPr>
            <p:ph sz="quarter" idx="2"/>
          </p:nvPr>
        </p:nvPicPr>
        <p:blipFill>
          <a:blip r:embed="rId3" cstate="print"/>
          <a:srcRect/>
          <a:stretch>
            <a:fillRect/>
          </a:stretch>
        </p:blipFill>
        <p:spPr bwMode="auto">
          <a:xfrm>
            <a:off x="609600" y="2876732"/>
            <a:ext cx="3886200" cy="2704736"/>
          </a:xfrm>
          <a:prstGeom prst="rect">
            <a:avLst/>
          </a:prstGeom>
          <a:noFill/>
          <a:ln w="9525">
            <a:noFill/>
            <a:miter lim="800000"/>
            <a:headEnd/>
            <a:tailEnd/>
          </a:ln>
        </p:spPr>
      </p:pic>
      <p:sp>
        <p:nvSpPr>
          <p:cNvPr id="7" name="Slide Number Placeholder 6"/>
          <p:cNvSpPr>
            <a:spLocks noGrp="1"/>
          </p:cNvSpPr>
          <p:nvPr>
            <p:ph type="sldNum" sz="quarter" idx="16"/>
          </p:nvPr>
        </p:nvSpPr>
        <p:spPr/>
        <p:txBody>
          <a:bodyPr>
            <a:normAutofit fontScale="85000" lnSpcReduction="20000"/>
          </a:bodyPr>
          <a:lstStyle/>
          <a:p>
            <a:fld id="{AD3D5C95-8A98-49ED-9B39-08683E0E600A}" type="slidenum">
              <a:rPr lang="en-IN" smtClean="0"/>
              <a:pPr/>
              <a:t>19</a:t>
            </a:fld>
            <a:endParaRPr lang="en-IN"/>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smtClean="0">
                <a:latin typeface="Tw Cen MT" pitchFamily="34" charset="0"/>
                <a:cs typeface="Times New Roman" pitchFamily="18" charset="0"/>
              </a:rPr>
              <a:t>What is FSO ?</a:t>
            </a:r>
          </a:p>
          <a:p>
            <a:pPr marL="514350" indent="-514350">
              <a:buFont typeface="+mj-lt"/>
              <a:buAutoNum type="arabicPeriod"/>
            </a:pPr>
            <a:r>
              <a:rPr lang="en-US" dirty="0" smtClean="0">
                <a:latin typeface="Tw Cen MT" pitchFamily="34" charset="0"/>
                <a:cs typeface="Times New Roman" pitchFamily="18" charset="0"/>
              </a:rPr>
              <a:t>FSO v/s Fiber, RF &amp; DSL lines</a:t>
            </a:r>
          </a:p>
          <a:p>
            <a:pPr marL="514350" indent="-514350">
              <a:buFont typeface="+mj-lt"/>
              <a:buAutoNum type="arabicPeriod"/>
            </a:pPr>
            <a:r>
              <a:rPr lang="en-US" dirty="0" smtClean="0">
                <a:latin typeface="Tw Cen MT" pitchFamily="34" charset="0"/>
                <a:cs typeface="Times New Roman" pitchFamily="18" charset="0"/>
              </a:rPr>
              <a:t>Advantage, Limitation, Application of FSO</a:t>
            </a:r>
          </a:p>
          <a:p>
            <a:pPr marL="514350" indent="-514350">
              <a:buFont typeface="+mj-lt"/>
              <a:buAutoNum type="arabicPeriod"/>
            </a:pPr>
            <a:r>
              <a:rPr lang="en-US" dirty="0" smtClean="0">
                <a:latin typeface="Tw Cen MT" pitchFamily="34" charset="0"/>
                <a:cs typeface="Times New Roman" pitchFamily="18" charset="0"/>
              </a:rPr>
              <a:t>Transmitter </a:t>
            </a:r>
          </a:p>
          <a:p>
            <a:pPr marL="514350" indent="-514350">
              <a:buFont typeface="+mj-lt"/>
              <a:buAutoNum type="arabicPeriod"/>
            </a:pPr>
            <a:r>
              <a:rPr lang="en-US" dirty="0" smtClean="0">
                <a:latin typeface="Tw Cen MT" pitchFamily="34" charset="0"/>
                <a:cs typeface="Times New Roman" pitchFamily="18" charset="0"/>
              </a:rPr>
              <a:t>Receiver </a:t>
            </a:r>
          </a:p>
          <a:p>
            <a:pPr marL="514350" indent="-514350">
              <a:buFont typeface="+mj-lt"/>
              <a:buAutoNum type="arabicPeriod"/>
            </a:pPr>
            <a:r>
              <a:rPr lang="en-US" smtClean="0">
                <a:latin typeface="Tw Cen MT" pitchFamily="34" charset="0"/>
                <a:cs typeface="Times New Roman" pitchFamily="18" charset="0"/>
              </a:rPr>
              <a:t>Transceiver Implementation</a:t>
            </a:r>
            <a:endParaRPr lang="en-US" dirty="0" smtClean="0">
              <a:latin typeface="Tw Cen MT" pitchFamily="34" charset="0"/>
              <a:cs typeface="Times New Roman" pitchFamily="18" charset="0"/>
            </a:endParaRPr>
          </a:p>
          <a:p>
            <a:pPr marL="514350" indent="-514350">
              <a:buNone/>
            </a:pPr>
            <a:endParaRPr lang="en-US" dirty="0" smtClean="0">
              <a:latin typeface="Tw Cen MT" pitchFamily="34" charset="0"/>
              <a:cs typeface="Times New Roman" pitchFamily="18" charset="0"/>
            </a:endParaRPr>
          </a:p>
          <a:p>
            <a:pPr marL="514350" indent="-514350">
              <a:buFont typeface="+mj-lt"/>
              <a:buAutoNum type="arabicPeriod"/>
            </a:pPr>
            <a:endParaRPr lang="en-US" dirty="0" smtClean="0">
              <a:latin typeface="Times New Roman" pitchFamily="18" charset="0"/>
              <a:cs typeface="Times New Roman" pitchFamily="18" charset="0"/>
            </a:endParaRPr>
          </a:p>
          <a:p>
            <a:pPr marL="514350" indent="-514350">
              <a:buFont typeface="+mj-lt"/>
              <a:buAutoNum type="arabicPeriod"/>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a:t>
            </a:fld>
            <a:endParaRPr lang="en-IN"/>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TRANSMITTER</a:t>
            </a:r>
            <a:endParaRPr lang="en-IN" dirty="0"/>
          </a:p>
        </p:txBody>
      </p:sp>
      <p:sp>
        <p:nvSpPr>
          <p:cNvPr id="4" name="Slide Number Placeholder 3"/>
          <p:cNvSpPr>
            <a:spLocks noGrp="1"/>
          </p:cNvSpPr>
          <p:nvPr>
            <p:ph type="sldNum" sz="quarter" idx="11"/>
          </p:nvPr>
        </p:nvSpPr>
        <p:spPr/>
        <p:txBody>
          <a:bodyPr/>
          <a:lstStyle/>
          <a:p>
            <a:fld id="{AD3D5C95-8A98-49ED-9B39-08683E0E600A}" type="slidenum">
              <a:rPr lang="en-IN" smtClean="0"/>
              <a:pPr/>
              <a:t>20</a:t>
            </a:fld>
            <a:endParaRPr lang="en-IN"/>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Transmitter Block Diagram</a:t>
            </a:r>
            <a:endParaRPr lang="en-IN" dirty="0"/>
          </a:p>
        </p:txBody>
      </p:sp>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21</a:t>
            </a:fld>
            <a:endParaRPr lang="en-IN"/>
          </a:p>
        </p:txBody>
      </p:sp>
      <p:pic>
        <p:nvPicPr>
          <p:cNvPr id="32769" name="Picture 1"/>
          <p:cNvPicPr>
            <a:picLocks noGrp="1" noChangeAspect="1" noChangeArrowheads="1"/>
          </p:cNvPicPr>
          <p:nvPr>
            <p:ph sz="quarter" idx="1"/>
          </p:nvPr>
        </p:nvPicPr>
        <p:blipFill>
          <a:blip r:embed="rId2" cstate="print"/>
          <a:srcRect/>
          <a:stretch>
            <a:fillRect/>
          </a:stretch>
        </p:blipFill>
        <p:spPr bwMode="auto">
          <a:xfrm>
            <a:off x="880377" y="2335213"/>
            <a:ext cx="7618195" cy="3025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Incoming Signal </a:t>
            </a:r>
            <a:endParaRPr lang="en-IN" dirty="0"/>
          </a:p>
        </p:txBody>
      </p:sp>
      <p:sp>
        <p:nvSpPr>
          <p:cNvPr id="3" name="Content Placeholder 2"/>
          <p:cNvSpPr>
            <a:spLocks noGrp="1"/>
          </p:cNvSpPr>
          <p:nvPr>
            <p:ph sz="quarter" idx="1"/>
          </p:nvPr>
        </p:nvSpPr>
        <p:spPr/>
        <p:txBody>
          <a:bodyPr/>
          <a:lstStyle/>
          <a:p>
            <a:r>
              <a:rPr lang="en-IN" dirty="0" smtClean="0"/>
              <a:t>Can be LAN signal arriving via RJ-45 cable to be entered via Ethernet kit for interfacing with transceiver.</a:t>
            </a:r>
          </a:p>
          <a:p>
            <a:r>
              <a:rPr lang="en-IN" dirty="0" smtClean="0"/>
              <a:t>Can be RS232 signal to be converted to TTL or CMOS compatible using MAX232 IC.</a:t>
            </a:r>
          </a:p>
          <a:p>
            <a:r>
              <a:rPr lang="en-IN" dirty="0" smtClean="0"/>
              <a:t>HyperTerminal to be used for serial communication via RS232.</a:t>
            </a:r>
          </a:p>
          <a:p>
            <a:endParaRPr lang="en-IN"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22</a:t>
            </a:fld>
            <a:endParaRPr lang="en-I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Light Sources</a:t>
            </a:r>
            <a:endParaRPr lang="en-IN" dirty="0"/>
          </a:p>
        </p:txBody>
      </p:sp>
      <p:sp>
        <p:nvSpPr>
          <p:cNvPr id="3" name="Content Placeholder 2"/>
          <p:cNvSpPr>
            <a:spLocks noGrp="1"/>
          </p:cNvSpPr>
          <p:nvPr>
            <p:ph sz="quarter" idx="1"/>
          </p:nvPr>
        </p:nvSpPr>
        <p:spPr/>
        <p:txBody>
          <a:bodyPr>
            <a:normAutofit fontScale="92500"/>
          </a:bodyPr>
          <a:lstStyle/>
          <a:p>
            <a:r>
              <a:rPr lang="en-IN" dirty="0" smtClean="0"/>
              <a:t>42 artificial sources of light.</a:t>
            </a:r>
          </a:p>
          <a:p>
            <a:r>
              <a:rPr lang="en-IN" dirty="0" smtClean="0"/>
              <a:t>16 of them combustion based (lanterns)-too slow.</a:t>
            </a:r>
          </a:p>
          <a:p>
            <a:r>
              <a:rPr lang="en-IN" dirty="0" smtClean="0"/>
              <a:t>4 e</a:t>
            </a:r>
            <a:r>
              <a:rPr lang="en-IN" baseline="30000" dirty="0" smtClean="0"/>
              <a:t>- </a:t>
            </a:r>
            <a:r>
              <a:rPr lang="en-IN" dirty="0" smtClean="0"/>
              <a:t> simulated emission (CRT)-not directional. </a:t>
            </a:r>
          </a:p>
          <a:p>
            <a:r>
              <a:rPr lang="en-IN" dirty="0" smtClean="0"/>
              <a:t>5 incandescent light source (halogen)-too high power.</a:t>
            </a:r>
          </a:p>
          <a:p>
            <a:r>
              <a:rPr lang="en-IN" dirty="0" smtClean="0"/>
              <a:t>13 gas discharge lamps-need ballast to control light emission and are bulky.</a:t>
            </a:r>
          </a:p>
          <a:p>
            <a:r>
              <a:rPr lang="en-IN" dirty="0" smtClean="0"/>
              <a:t>3 electroluminescent sources – LEC’s , LED, electroluminescent wires.</a:t>
            </a:r>
          </a:p>
          <a:p>
            <a:r>
              <a:rPr lang="en-IN" dirty="0" smtClean="0"/>
              <a:t>LASERs.</a:t>
            </a:r>
          </a:p>
          <a:p>
            <a:pPr>
              <a:buNone/>
            </a:pPr>
            <a:endParaRPr lang="en-IN" dirty="0" smtClean="0"/>
          </a:p>
          <a:p>
            <a:endParaRPr lang="en-IN" dirty="0" smtClean="0"/>
          </a:p>
          <a:p>
            <a:endParaRPr lang="en-IN" dirty="0" smtClean="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23</a:t>
            </a:fld>
            <a:endParaRPr lang="en-IN"/>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IN" dirty="0" smtClean="0"/>
              <a:t>Source Requirements</a:t>
            </a:r>
            <a:endParaRPr lang="en-IN" dirty="0"/>
          </a:p>
        </p:txBody>
      </p:sp>
      <p:sp>
        <p:nvSpPr>
          <p:cNvPr id="8" name="Content Placeholder 7"/>
          <p:cNvSpPr>
            <a:spLocks noGrp="1"/>
          </p:cNvSpPr>
          <p:nvPr>
            <p:ph sz="quarter" idx="1"/>
          </p:nvPr>
        </p:nvSpPr>
        <p:spPr/>
        <p:txBody>
          <a:bodyPr>
            <a:normAutofit fontScale="92500" lnSpcReduction="10000"/>
          </a:bodyPr>
          <a:lstStyle/>
          <a:p>
            <a:pPr lvl="0"/>
            <a:r>
              <a:rPr lang="en-IN" dirty="0" smtClean="0"/>
              <a:t>Frequency response of the light source must exceed the frequency of the input signal as light is the carrier.</a:t>
            </a:r>
          </a:p>
          <a:p>
            <a:pPr lvl="0"/>
            <a:r>
              <a:rPr lang="en-IN" dirty="0" smtClean="0"/>
              <a:t>The light source should launch its energy at angles that maximum portion is transmitted to receiver end.</a:t>
            </a:r>
          </a:p>
          <a:p>
            <a:pPr lvl="0"/>
            <a:r>
              <a:rPr lang="en-IN" dirty="0" smtClean="0"/>
              <a:t>Faster speed of operation.</a:t>
            </a:r>
          </a:p>
          <a:p>
            <a:pPr lvl="0"/>
            <a:r>
              <a:rPr lang="en-IN" dirty="0" smtClean="0"/>
              <a:t>Long lifetime. </a:t>
            </a:r>
          </a:p>
          <a:p>
            <a:pPr lvl="0"/>
            <a:r>
              <a:rPr lang="en-IN" dirty="0" smtClean="0"/>
              <a:t>Frequency of operation in Terahertz range (800-1700 nm).</a:t>
            </a:r>
          </a:p>
          <a:p>
            <a:pPr lvl="0"/>
            <a:r>
              <a:rPr lang="en-IN" dirty="0" smtClean="0"/>
              <a:t>Reasonably monochromatic (small spectral width).</a:t>
            </a:r>
          </a:p>
          <a:p>
            <a:pPr lvl="0"/>
            <a:r>
              <a:rPr lang="en-IN" dirty="0" smtClean="0"/>
              <a:t>Temperature stability.</a:t>
            </a:r>
          </a:p>
          <a:p>
            <a:pPr lvl="0">
              <a:buNone/>
            </a:pPr>
            <a:endParaRPr lang="en-IN" dirty="0" smtClean="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24</a:t>
            </a:fld>
            <a:endParaRPr lang="en-IN"/>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LED v/s LASER</a:t>
            </a:r>
            <a:endParaRPr lang="en-IN" dirty="0"/>
          </a:p>
        </p:txBody>
      </p:sp>
      <p:sp>
        <p:nvSpPr>
          <p:cNvPr id="3" name="Content Placeholder 2"/>
          <p:cNvSpPr>
            <a:spLocks noGrp="1"/>
          </p:cNvSpPr>
          <p:nvPr>
            <p:ph sz="quarter" idx="2"/>
          </p:nvPr>
        </p:nvSpPr>
        <p:spPr/>
        <p:txBody>
          <a:bodyPr>
            <a:normAutofit/>
          </a:bodyPr>
          <a:lstStyle/>
          <a:p>
            <a:r>
              <a:rPr lang="en-IN" dirty="0" smtClean="0"/>
              <a:t>Non-coherent.</a:t>
            </a:r>
          </a:p>
          <a:p>
            <a:r>
              <a:rPr lang="en-IN" dirty="0" smtClean="0"/>
              <a:t>Few </a:t>
            </a:r>
            <a:r>
              <a:rPr lang="en-IN" dirty="0" err="1" smtClean="0"/>
              <a:t>MHz.</a:t>
            </a:r>
            <a:endParaRPr lang="en-IN" dirty="0" smtClean="0"/>
          </a:p>
          <a:p>
            <a:r>
              <a:rPr lang="en-IN" dirty="0" smtClean="0"/>
              <a:t>Eye safe.</a:t>
            </a:r>
          </a:p>
          <a:p>
            <a:r>
              <a:rPr lang="en-IN" dirty="0" smtClean="0"/>
              <a:t>Preferred for indoor applications.</a:t>
            </a:r>
          </a:p>
          <a:p>
            <a:r>
              <a:rPr lang="en-IN" dirty="0" smtClean="0"/>
              <a:t>Optical power output.</a:t>
            </a:r>
            <a:endParaRPr lang="en-IN" dirty="0"/>
          </a:p>
        </p:txBody>
      </p:sp>
      <p:sp>
        <p:nvSpPr>
          <p:cNvPr id="4" name="Content Placeholder 3"/>
          <p:cNvSpPr>
            <a:spLocks noGrp="1"/>
          </p:cNvSpPr>
          <p:nvPr>
            <p:ph sz="quarter" idx="4"/>
          </p:nvPr>
        </p:nvSpPr>
        <p:spPr/>
        <p:txBody>
          <a:bodyPr/>
          <a:lstStyle/>
          <a:p>
            <a:r>
              <a:rPr lang="en-IN" dirty="0" smtClean="0"/>
              <a:t>Coherent Beam.</a:t>
            </a:r>
          </a:p>
          <a:p>
            <a:r>
              <a:rPr lang="en-IN" dirty="0" smtClean="0"/>
              <a:t>Up to 10 GHz.</a:t>
            </a:r>
          </a:p>
          <a:p>
            <a:r>
              <a:rPr lang="en-IN" dirty="0" smtClean="0"/>
              <a:t>Classes I,II,III.</a:t>
            </a:r>
          </a:p>
          <a:p>
            <a:r>
              <a:rPr lang="en-IN" dirty="0" smtClean="0"/>
              <a:t>All practical outdoor  FSO systems require LASER.</a:t>
            </a:r>
          </a:p>
          <a:p>
            <a:endParaRPr lang="en-IN" dirty="0"/>
          </a:p>
        </p:txBody>
      </p:sp>
      <p:sp>
        <p:nvSpPr>
          <p:cNvPr id="5" name="Text Placeholder 4"/>
          <p:cNvSpPr>
            <a:spLocks noGrp="1"/>
          </p:cNvSpPr>
          <p:nvPr>
            <p:ph type="body" sz="quarter" idx="1"/>
          </p:nvPr>
        </p:nvSpPr>
        <p:spPr/>
        <p:txBody>
          <a:bodyPr/>
          <a:lstStyle/>
          <a:p>
            <a:r>
              <a:rPr lang="en-IN" dirty="0" smtClean="0"/>
              <a:t>LED	</a:t>
            </a:r>
            <a:endParaRPr lang="en-IN" dirty="0"/>
          </a:p>
        </p:txBody>
      </p:sp>
      <p:sp>
        <p:nvSpPr>
          <p:cNvPr id="6" name="Text Placeholder 5"/>
          <p:cNvSpPr>
            <a:spLocks noGrp="1"/>
          </p:cNvSpPr>
          <p:nvPr>
            <p:ph type="body" sz="quarter" idx="3"/>
          </p:nvPr>
        </p:nvSpPr>
        <p:spPr/>
        <p:txBody>
          <a:bodyPr/>
          <a:lstStyle/>
          <a:p>
            <a:r>
              <a:rPr lang="en-IN" dirty="0" smtClean="0"/>
              <a:t>LASER</a:t>
            </a:r>
            <a:endParaRPr lang="en-IN" dirty="0"/>
          </a:p>
        </p:txBody>
      </p:sp>
      <p:sp>
        <p:nvSpPr>
          <p:cNvPr id="7" name="Slide Number Placeholder 6"/>
          <p:cNvSpPr>
            <a:spLocks noGrp="1"/>
          </p:cNvSpPr>
          <p:nvPr>
            <p:ph type="sldNum" sz="quarter" idx="16"/>
          </p:nvPr>
        </p:nvSpPr>
        <p:spPr/>
        <p:txBody>
          <a:bodyPr>
            <a:normAutofit fontScale="85000" lnSpcReduction="20000"/>
          </a:bodyPr>
          <a:lstStyle/>
          <a:p>
            <a:fld id="{AD3D5C95-8A98-49ED-9B39-08683E0E600A}" type="slidenum">
              <a:rPr lang="en-IN" smtClean="0"/>
              <a:pPr/>
              <a:t>25</a:t>
            </a:fld>
            <a:endParaRPr lang="en-I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LED v/s LASER</a:t>
            </a:r>
            <a:endParaRPr lang="en-IN" dirty="0"/>
          </a:p>
        </p:txBody>
      </p:sp>
      <p:pic>
        <p:nvPicPr>
          <p:cNvPr id="5" name="Content Placeholder 4"/>
          <p:cNvPicPr>
            <a:picLocks noGrp="1"/>
          </p:cNvPicPr>
          <p:nvPr>
            <p:ph sz="quarter" idx="1"/>
          </p:nvPr>
        </p:nvPicPr>
        <p:blipFill>
          <a:blip r:embed="rId2" cstate="print"/>
          <a:srcRect/>
          <a:stretch>
            <a:fillRect/>
          </a:stretch>
        </p:blipFill>
        <p:spPr bwMode="auto">
          <a:xfrm>
            <a:off x="611560" y="1844824"/>
            <a:ext cx="4032448" cy="3697193"/>
          </a:xfrm>
          <a:prstGeom prst="rect">
            <a:avLst/>
          </a:prstGeom>
          <a:noFill/>
          <a:ln w="9525">
            <a:noFill/>
            <a:miter lim="800000"/>
            <a:headEnd/>
            <a:tailEnd/>
          </a:ln>
        </p:spPr>
      </p:pic>
      <p:pic>
        <p:nvPicPr>
          <p:cNvPr id="6" name="Content Placeholder 5"/>
          <p:cNvPicPr>
            <a:picLocks noGrp="1"/>
          </p:cNvPicPr>
          <p:nvPr>
            <p:ph sz="quarter" idx="2"/>
          </p:nvPr>
        </p:nvPicPr>
        <p:blipFill>
          <a:blip r:embed="rId3" cstate="print"/>
          <a:srcRect/>
          <a:stretch>
            <a:fillRect/>
          </a:stretch>
        </p:blipFill>
        <p:spPr bwMode="auto">
          <a:xfrm>
            <a:off x="4572000" y="2132856"/>
            <a:ext cx="4159250" cy="3528392"/>
          </a:xfrm>
          <a:prstGeom prst="rect">
            <a:avLst/>
          </a:prstGeom>
          <a:noFill/>
          <a:ln w="9525">
            <a:noFill/>
            <a:miter lim="800000"/>
            <a:headEnd/>
            <a:tailEnd/>
          </a:ln>
        </p:spPr>
      </p:pic>
      <p:sp>
        <p:nvSpPr>
          <p:cNvPr id="7" name="Slide Number Placeholder 6"/>
          <p:cNvSpPr>
            <a:spLocks noGrp="1"/>
          </p:cNvSpPr>
          <p:nvPr>
            <p:ph type="sldNum" sz="quarter" idx="16"/>
          </p:nvPr>
        </p:nvSpPr>
        <p:spPr/>
        <p:txBody>
          <a:bodyPr>
            <a:normAutofit fontScale="85000" lnSpcReduction="20000"/>
          </a:bodyPr>
          <a:lstStyle/>
          <a:p>
            <a:fld id="{AD3D5C95-8A98-49ED-9B39-08683E0E600A}" type="slidenum">
              <a:rPr lang="en-IN" smtClean="0"/>
              <a:pPr/>
              <a:t>26</a:t>
            </a:fld>
            <a:endParaRPr lang="en-I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Types of LASERs </a:t>
            </a:r>
            <a:endParaRPr lang="en-IN" dirty="0"/>
          </a:p>
        </p:txBody>
      </p:sp>
      <p:sp>
        <p:nvSpPr>
          <p:cNvPr id="3" name="Content Placeholder 2"/>
          <p:cNvSpPr>
            <a:spLocks noGrp="1"/>
          </p:cNvSpPr>
          <p:nvPr>
            <p:ph sz="quarter" idx="1"/>
          </p:nvPr>
        </p:nvSpPr>
        <p:spPr/>
        <p:txBody>
          <a:bodyPr/>
          <a:lstStyle/>
          <a:p>
            <a:pPr lvl="0"/>
            <a:r>
              <a:rPr lang="en-IN" dirty="0" smtClean="0"/>
              <a:t>Diode laser.</a:t>
            </a:r>
          </a:p>
          <a:p>
            <a:pPr lvl="0"/>
            <a:r>
              <a:rPr lang="en-IN" dirty="0" smtClean="0"/>
              <a:t>Helium-Neon laser.</a:t>
            </a:r>
          </a:p>
          <a:p>
            <a:pPr lvl="0"/>
            <a:r>
              <a:rPr lang="en-IN" dirty="0" smtClean="0"/>
              <a:t>Argon/Krypton ion laser.</a:t>
            </a:r>
          </a:p>
          <a:p>
            <a:pPr lvl="0"/>
            <a:r>
              <a:rPr lang="en-IN" dirty="0" smtClean="0"/>
              <a:t>Carbon Dioxide laser.</a:t>
            </a:r>
          </a:p>
          <a:p>
            <a:pPr lvl="0"/>
            <a:r>
              <a:rPr lang="en-IN" dirty="0" smtClean="0"/>
              <a:t>Helium-Cadmium (</a:t>
            </a:r>
            <a:r>
              <a:rPr lang="en-IN" dirty="0" err="1" smtClean="0"/>
              <a:t>HeCd</a:t>
            </a:r>
            <a:r>
              <a:rPr lang="en-IN" dirty="0" smtClean="0"/>
              <a:t>) laser.</a:t>
            </a:r>
          </a:p>
          <a:p>
            <a:r>
              <a:rPr lang="en-IN" dirty="0" smtClean="0"/>
              <a:t>We use LASER diode as it is small in size, easy to handle, cost effective, electrically run and easily available as it is used in fiber optics.</a:t>
            </a:r>
            <a:endParaRPr lang="en-IN"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27</a:t>
            </a:fld>
            <a:endParaRPr lang="en-IN"/>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Classes of LASERs</a:t>
            </a:r>
            <a:endParaRPr lang="en-IN" dirty="0"/>
          </a:p>
        </p:txBody>
      </p:sp>
      <p:sp>
        <p:nvSpPr>
          <p:cNvPr id="3" name="Content Placeholder 2"/>
          <p:cNvSpPr>
            <a:spLocks noGrp="1"/>
          </p:cNvSpPr>
          <p:nvPr>
            <p:ph sz="quarter" idx="1"/>
          </p:nvPr>
        </p:nvSpPr>
        <p:spPr/>
        <p:txBody>
          <a:bodyPr>
            <a:normAutofit fontScale="92500"/>
          </a:bodyPr>
          <a:lstStyle/>
          <a:p>
            <a:r>
              <a:rPr lang="en-IN" dirty="0" smtClean="0"/>
              <a:t>Class 1: Inherently Safe.</a:t>
            </a:r>
          </a:p>
          <a:p>
            <a:r>
              <a:rPr lang="en-IN" dirty="0" smtClean="0"/>
              <a:t>Class 2: Safe as aversion of eye prevents damage.</a:t>
            </a:r>
          </a:p>
          <a:p>
            <a:r>
              <a:rPr lang="en-IN" dirty="0" smtClean="0"/>
              <a:t>Class 3: Unsafe even when reflected.</a:t>
            </a:r>
          </a:p>
          <a:p>
            <a:r>
              <a:rPr lang="en-IN" dirty="0" smtClean="0"/>
              <a:t>We use red laser as near infrared (780 nm) and higher wavelength up to 1550 nm has lower attenuation.</a:t>
            </a:r>
          </a:p>
          <a:p>
            <a:r>
              <a:rPr lang="en-IN" dirty="0" smtClean="0"/>
              <a:t>Class II lasers with power up to 5mW as per range requirement are used.</a:t>
            </a:r>
          </a:p>
          <a:p>
            <a:r>
              <a:rPr lang="en-IN" dirty="0" smtClean="0"/>
              <a:t>When using LED, IR LED is used due to lower attenuation.</a:t>
            </a:r>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28</a:t>
            </a:fld>
            <a:endParaRPr lang="en-IN"/>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LED Driver</a:t>
            </a:r>
            <a:endParaRPr lang="en-IN" dirty="0"/>
          </a:p>
        </p:txBody>
      </p:sp>
      <p:pic>
        <p:nvPicPr>
          <p:cNvPr id="1029" name="Picture 5"/>
          <p:cNvPicPr>
            <a:picLocks noGrp="1" noChangeAspect="1" noChangeArrowheads="1"/>
          </p:cNvPicPr>
          <p:nvPr>
            <p:ph sz="quarter" idx="1"/>
          </p:nvPr>
        </p:nvPicPr>
        <p:blipFill>
          <a:blip r:embed="rId2" cstate="print"/>
          <a:srcRect/>
          <a:stretch>
            <a:fillRect/>
          </a:stretch>
        </p:blipFill>
        <p:spPr bwMode="auto">
          <a:xfrm>
            <a:off x="1043608" y="1700808"/>
            <a:ext cx="3228975" cy="44196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29</a:t>
            </a:fld>
            <a:endParaRPr lang="en-IN"/>
          </a:p>
        </p:txBody>
      </p:sp>
      <p:pic>
        <p:nvPicPr>
          <p:cNvPr id="6" name="Picture 2"/>
          <p:cNvPicPr>
            <a:picLocks noChangeAspect="1" noChangeArrowheads="1"/>
          </p:cNvPicPr>
          <p:nvPr/>
        </p:nvPicPr>
        <p:blipFill>
          <a:blip r:embed="rId3" cstate="print"/>
          <a:srcRect/>
          <a:stretch>
            <a:fillRect/>
          </a:stretch>
        </p:blipFill>
        <p:spPr bwMode="auto">
          <a:xfrm>
            <a:off x="4644008" y="1772816"/>
            <a:ext cx="4010025" cy="4067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smtClean="0"/>
              <a:t>Block Diagram</a:t>
            </a:r>
            <a:endParaRPr lang="en-IN" dirty="0"/>
          </a:p>
        </p:txBody>
      </p:sp>
      <p:sp>
        <p:nvSpPr>
          <p:cNvPr id="3" name="Content Placeholder 2"/>
          <p:cNvSpPr>
            <a:spLocks noGrp="1"/>
          </p:cNvSpPr>
          <p:nvPr>
            <p:ph sz="quarter" idx="1"/>
          </p:nvPr>
        </p:nvSpPr>
        <p:spPr/>
        <p:txBody>
          <a:bodyPr/>
          <a:lstStyle/>
          <a:p>
            <a:pPr>
              <a:buNone/>
            </a:pPr>
            <a:r>
              <a:rPr lang="en-IN" dirty="0" smtClean="0"/>
              <a:t> </a:t>
            </a:r>
          </a:p>
          <a:p>
            <a:pPr>
              <a:buNone/>
            </a:pPr>
            <a:endParaRPr lang="en-IN" dirty="0"/>
          </a:p>
        </p:txBody>
      </p:sp>
      <p:pic>
        <p:nvPicPr>
          <p:cNvPr id="96" name="Picture 29" descr="HPC2"/>
          <p:cNvPicPr>
            <a:picLocks noChangeAspect="1" noChangeArrowheads="1"/>
          </p:cNvPicPr>
          <p:nvPr/>
        </p:nvPicPr>
        <p:blipFill>
          <a:blip r:embed="rId3" cstate="print"/>
          <a:srcRect/>
          <a:stretch>
            <a:fillRect/>
          </a:stretch>
        </p:blipFill>
        <p:spPr bwMode="auto">
          <a:xfrm>
            <a:off x="1508125" y="2289175"/>
            <a:ext cx="665163" cy="1974850"/>
          </a:xfrm>
          <a:prstGeom prst="rect">
            <a:avLst/>
          </a:prstGeom>
          <a:noFill/>
        </p:spPr>
      </p:pic>
      <p:grpSp>
        <p:nvGrpSpPr>
          <p:cNvPr id="97" name="Group 21"/>
          <p:cNvGrpSpPr>
            <a:grpSpLocks/>
          </p:cNvGrpSpPr>
          <p:nvPr/>
        </p:nvGrpSpPr>
        <p:grpSpPr bwMode="auto">
          <a:xfrm>
            <a:off x="228600" y="4308475"/>
            <a:ext cx="2041525" cy="1314450"/>
            <a:chOff x="261" y="1845"/>
            <a:chExt cx="1286" cy="828"/>
          </a:xfrm>
        </p:grpSpPr>
        <p:sp>
          <p:nvSpPr>
            <p:cNvPr id="98" name="Oval 5"/>
            <p:cNvSpPr>
              <a:spLocks noChangeArrowheads="1"/>
            </p:cNvSpPr>
            <p:nvPr/>
          </p:nvSpPr>
          <p:spPr bwMode="auto">
            <a:xfrm>
              <a:off x="261" y="1872"/>
              <a:ext cx="174" cy="174"/>
            </a:xfrm>
            <a:prstGeom prst="ellipse">
              <a:avLst/>
            </a:prstGeom>
            <a:solidFill>
              <a:srgbClr val="FD591F"/>
            </a:solidFill>
            <a:ln w="9525">
              <a:noFill/>
              <a:round/>
              <a:headEnd/>
              <a:tailEnd/>
            </a:ln>
            <a:effectLst/>
          </p:spPr>
          <p:txBody>
            <a:bodyPr wrap="none" anchor="ctr"/>
            <a:lstStyle/>
            <a:p>
              <a:r>
                <a:rPr lang="en-US" b="1" dirty="0">
                  <a:solidFill>
                    <a:schemeClr val="bg1"/>
                  </a:solidFill>
                </a:rPr>
                <a:t>1</a:t>
              </a:r>
            </a:p>
          </p:txBody>
        </p:sp>
        <p:sp>
          <p:nvSpPr>
            <p:cNvPr id="99" name="Text Box 9"/>
            <p:cNvSpPr txBox="1">
              <a:spLocks noChangeArrowheads="1"/>
            </p:cNvSpPr>
            <p:nvPr/>
          </p:nvSpPr>
          <p:spPr bwMode="auto">
            <a:xfrm>
              <a:off x="425" y="1845"/>
              <a:ext cx="1122" cy="828"/>
            </a:xfrm>
            <a:prstGeom prst="rect">
              <a:avLst/>
            </a:prstGeom>
            <a:noFill/>
            <a:ln w="9525">
              <a:noFill/>
              <a:miter lim="800000"/>
              <a:headEnd/>
              <a:tailEnd/>
            </a:ln>
            <a:effectLst/>
          </p:spPr>
          <p:txBody>
            <a:bodyPr>
              <a:spAutoFit/>
            </a:bodyPr>
            <a:lstStyle/>
            <a:p>
              <a:pPr algn="l"/>
              <a:r>
                <a:rPr lang="en-US" dirty="0"/>
                <a:t>Network traffic converted into pulses of invisible light representing 1’s and 0’s</a:t>
              </a:r>
            </a:p>
          </p:txBody>
        </p:sp>
      </p:grpSp>
      <p:grpSp>
        <p:nvGrpSpPr>
          <p:cNvPr id="100" name="Group 37"/>
          <p:cNvGrpSpPr>
            <a:grpSpLocks/>
          </p:cNvGrpSpPr>
          <p:nvPr/>
        </p:nvGrpSpPr>
        <p:grpSpPr bwMode="auto">
          <a:xfrm>
            <a:off x="381000" y="1524000"/>
            <a:ext cx="7086600" cy="1458913"/>
            <a:chOff x="240" y="971"/>
            <a:chExt cx="4464" cy="919"/>
          </a:xfrm>
        </p:grpSpPr>
        <p:sp>
          <p:nvSpPr>
            <p:cNvPr id="101" name="AutoShape 2"/>
            <p:cNvSpPr>
              <a:spLocks noChangeArrowheads="1"/>
            </p:cNvSpPr>
            <p:nvPr/>
          </p:nvSpPr>
          <p:spPr bwMode="auto">
            <a:xfrm rot="-5400000">
              <a:off x="2788" y="-26"/>
              <a:ext cx="376" cy="3456"/>
            </a:xfrm>
            <a:prstGeom prst="triangle">
              <a:avLst>
                <a:gd name="adj" fmla="val 50000"/>
              </a:avLst>
            </a:prstGeom>
            <a:gradFill rotWithShape="0">
              <a:gsLst>
                <a:gs pos="0">
                  <a:srgbClr val="F4E5CC"/>
                </a:gs>
                <a:gs pos="50000">
                  <a:srgbClr val="FD591F"/>
                </a:gs>
                <a:gs pos="100000">
                  <a:srgbClr val="F4E5CC"/>
                </a:gs>
              </a:gsLst>
              <a:lin ang="5400000" scaled="1"/>
            </a:gradFill>
            <a:ln w="9525">
              <a:noFill/>
              <a:miter lim="800000"/>
              <a:headEnd/>
              <a:tailEnd/>
            </a:ln>
            <a:effectLst/>
          </p:spPr>
          <p:txBody>
            <a:bodyPr wrap="none" anchor="ctr"/>
            <a:lstStyle/>
            <a:p>
              <a:endParaRPr lang="en-IN"/>
            </a:p>
          </p:txBody>
        </p:sp>
        <p:grpSp>
          <p:nvGrpSpPr>
            <p:cNvPr id="102" name="Group 36"/>
            <p:cNvGrpSpPr>
              <a:grpSpLocks/>
            </p:cNvGrpSpPr>
            <p:nvPr/>
          </p:nvGrpSpPr>
          <p:grpSpPr bwMode="auto">
            <a:xfrm>
              <a:off x="240" y="971"/>
              <a:ext cx="2016" cy="520"/>
              <a:chOff x="240" y="971"/>
              <a:chExt cx="2016" cy="520"/>
            </a:xfrm>
          </p:grpSpPr>
          <p:sp>
            <p:nvSpPr>
              <p:cNvPr id="103" name="Oval 6"/>
              <p:cNvSpPr>
                <a:spLocks noChangeArrowheads="1"/>
              </p:cNvSpPr>
              <p:nvPr/>
            </p:nvSpPr>
            <p:spPr bwMode="auto">
              <a:xfrm>
                <a:off x="240" y="1019"/>
                <a:ext cx="192" cy="181"/>
              </a:xfrm>
              <a:prstGeom prst="ellipse">
                <a:avLst/>
              </a:prstGeom>
              <a:solidFill>
                <a:srgbClr val="FD591F"/>
              </a:solidFill>
              <a:ln w="9525">
                <a:noFill/>
                <a:round/>
                <a:headEnd/>
                <a:tailEnd/>
              </a:ln>
              <a:effectLst/>
            </p:spPr>
            <p:txBody>
              <a:bodyPr wrap="none" anchor="ctr"/>
              <a:lstStyle/>
              <a:p>
                <a:r>
                  <a:rPr lang="en-US" b="1">
                    <a:solidFill>
                      <a:schemeClr val="bg1"/>
                    </a:solidFill>
                  </a:rPr>
                  <a:t>2</a:t>
                </a:r>
              </a:p>
            </p:txBody>
          </p:sp>
          <p:sp>
            <p:nvSpPr>
              <p:cNvPr id="104" name="Text Box 10"/>
              <p:cNvSpPr txBox="1">
                <a:spLocks noChangeArrowheads="1"/>
              </p:cNvSpPr>
              <p:nvPr/>
            </p:nvSpPr>
            <p:spPr bwMode="auto">
              <a:xfrm>
                <a:off x="419" y="971"/>
                <a:ext cx="1837" cy="520"/>
              </a:xfrm>
              <a:prstGeom prst="rect">
                <a:avLst/>
              </a:prstGeom>
              <a:noFill/>
              <a:ln w="9525">
                <a:noFill/>
                <a:miter lim="800000"/>
                <a:headEnd/>
                <a:tailEnd/>
              </a:ln>
              <a:effectLst/>
            </p:spPr>
            <p:txBody>
              <a:bodyPr>
                <a:spAutoFit/>
              </a:bodyPr>
              <a:lstStyle/>
              <a:p>
                <a:pPr algn="l"/>
                <a:r>
                  <a:rPr lang="en-US" dirty="0"/>
                  <a:t>Transmitter projects the </a:t>
                </a:r>
                <a:r>
                  <a:rPr lang="en-US" dirty="0" smtClean="0"/>
                  <a:t>carefully </a:t>
                </a:r>
                <a:r>
                  <a:rPr lang="en-US" dirty="0"/>
                  <a:t>aimed light pulses into the air </a:t>
                </a:r>
              </a:p>
            </p:txBody>
          </p:sp>
        </p:grpSp>
      </p:grpSp>
      <p:pic>
        <p:nvPicPr>
          <p:cNvPr id="105" name="Picture 13" descr="HPC2"/>
          <p:cNvPicPr>
            <a:picLocks noChangeAspect="1" noChangeArrowheads="1"/>
          </p:cNvPicPr>
          <p:nvPr/>
        </p:nvPicPr>
        <p:blipFill>
          <a:blip r:embed="rId4" cstate="print"/>
          <a:srcRect/>
          <a:stretch>
            <a:fillRect/>
          </a:stretch>
        </p:blipFill>
        <p:spPr bwMode="auto">
          <a:xfrm>
            <a:off x="6970713" y="2292350"/>
            <a:ext cx="665162" cy="1974850"/>
          </a:xfrm>
          <a:prstGeom prst="rect">
            <a:avLst/>
          </a:prstGeom>
          <a:noFill/>
        </p:spPr>
      </p:pic>
      <p:grpSp>
        <p:nvGrpSpPr>
          <p:cNvPr id="106" name="Group 40"/>
          <p:cNvGrpSpPr>
            <a:grpSpLocks/>
          </p:cNvGrpSpPr>
          <p:nvPr/>
        </p:nvGrpSpPr>
        <p:grpSpPr bwMode="auto">
          <a:xfrm>
            <a:off x="2209800" y="2403475"/>
            <a:ext cx="5029200" cy="1943100"/>
            <a:chOff x="1392" y="1514"/>
            <a:chExt cx="3168" cy="1224"/>
          </a:xfrm>
        </p:grpSpPr>
        <p:grpSp>
          <p:nvGrpSpPr>
            <p:cNvPr id="107" name="Group 39"/>
            <p:cNvGrpSpPr>
              <a:grpSpLocks/>
            </p:cNvGrpSpPr>
            <p:nvPr/>
          </p:nvGrpSpPr>
          <p:grpSpPr bwMode="auto">
            <a:xfrm>
              <a:off x="1821" y="2064"/>
              <a:ext cx="2153" cy="674"/>
              <a:chOff x="1821" y="2064"/>
              <a:chExt cx="2153" cy="674"/>
            </a:xfrm>
          </p:grpSpPr>
          <p:sp>
            <p:nvSpPr>
              <p:cNvPr id="109" name="Oval 15"/>
              <p:cNvSpPr>
                <a:spLocks noChangeArrowheads="1"/>
              </p:cNvSpPr>
              <p:nvPr/>
            </p:nvSpPr>
            <p:spPr bwMode="auto">
              <a:xfrm>
                <a:off x="1821" y="2068"/>
                <a:ext cx="195" cy="188"/>
              </a:xfrm>
              <a:prstGeom prst="ellipse">
                <a:avLst/>
              </a:prstGeom>
              <a:solidFill>
                <a:srgbClr val="FD591F"/>
              </a:solidFill>
              <a:ln w="9525">
                <a:noFill/>
                <a:round/>
                <a:headEnd/>
                <a:tailEnd/>
              </a:ln>
              <a:effectLst/>
            </p:spPr>
            <p:txBody>
              <a:bodyPr wrap="none" anchor="ctr"/>
              <a:lstStyle/>
              <a:p>
                <a:r>
                  <a:rPr lang="en-US" b="1">
                    <a:solidFill>
                      <a:schemeClr val="bg1"/>
                    </a:solidFill>
                  </a:rPr>
                  <a:t>5</a:t>
                </a:r>
              </a:p>
            </p:txBody>
          </p:sp>
          <p:sp>
            <p:nvSpPr>
              <p:cNvPr id="110" name="Text Box 16"/>
              <p:cNvSpPr txBox="1">
                <a:spLocks noChangeArrowheads="1"/>
              </p:cNvSpPr>
              <p:nvPr/>
            </p:nvSpPr>
            <p:spPr bwMode="auto">
              <a:xfrm>
                <a:off x="2016" y="2064"/>
                <a:ext cx="1958" cy="674"/>
              </a:xfrm>
              <a:prstGeom prst="rect">
                <a:avLst/>
              </a:prstGeom>
              <a:noFill/>
              <a:ln w="9525">
                <a:noFill/>
                <a:miter lim="800000"/>
                <a:headEnd/>
                <a:tailEnd/>
              </a:ln>
              <a:effectLst/>
            </p:spPr>
            <p:txBody>
              <a:bodyPr>
                <a:spAutoFit/>
              </a:bodyPr>
              <a:lstStyle/>
              <a:p>
                <a:pPr algn="l"/>
                <a:r>
                  <a:rPr lang="en-US" dirty="0"/>
                  <a:t>Reverse direction data transported the same way.</a:t>
                </a:r>
              </a:p>
              <a:p>
                <a:pPr marL="693738" lvl="1" indent="-236538" algn="l">
                  <a:buFontTx/>
                  <a:buChar char="•"/>
                </a:pPr>
                <a:r>
                  <a:rPr lang="en-US" dirty="0"/>
                  <a:t>Full duplex</a:t>
                </a:r>
              </a:p>
              <a:p>
                <a:pPr algn="l"/>
                <a:r>
                  <a:rPr lang="en-US" dirty="0"/>
                  <a:t> </a:t>
                </a:r>
              </a:p>
            </p:txBody>
          </p:sp>
        </p:grpSp>
        <p:sp>
          <p:nvSpPr>
            <p:cNvPr id="108" name="AutoShape 17"/>
            <p:cNvSpPr>
              <a:spLocks noChangeArrowheads="1"/>
            </p:cNvSpPr>
            <p:nvPr/>
          </p:nvSpPr>
          <p:spPr bwMode="auto">
            <a:xfrm rot="5400000" flipH="1">
              <a:off x="2788" y="118"/>
              <a:ext cx="376" cy="3168"/>
            </a:xfrm>
            <a:prstGeom prst="triangle">
              <a:avLst>
                <a:gd name="adj" fmla="val 50000"/>
              </a:avLst>
            </a:prstGeom>
            <a:solidFill>
              <a:srgbClr val="00A08D">
                <a:alpha val="50000"/>
              </a:srgbClr>
            </a:solidFill>
            <a:ln w="9525">
              <a:noFill/>
              <a:miter lim="800000"/>
              <a:headEnd/>
              <a:tailEnd/>
            </a:ln>
            <a:effectLst/>
          </p:spPr>
          <p:txBody>
            <a:bodyPr wrap="none" anchor="ctr"/>
            <a:lstStyle/>
            <a:p>
              <a:endParaRPr lang="en-IN"/>
            </a:p>
          </p:txBody>
        </p:sp>
      </p:grpSp>
      <p:grpSp>
        <p:nvGrpSpPr>
          <p:cNvPr id="111" name="Group 43"/>
          <p:cNvGrpSpPr>
            <a:grpSpLocks/>
          </p:cNvGrpSpPr>
          <p:nvPr/>
        </p:nvGrpSpPr>
        <p:grpSpPr bwMode="auto">
          <a:xfrm>
            <a:off x="5105400" y="1435101"/>
            <a:ext cx="3419475" cy="874713"/>
            <a:chOff x="3216" y="904"/>
            <a:chExt cx="2154" cy="551"/>
          </a:xfrm>
        </p:grpSpPr>
        <p:sp>
          <p:nvSpPr>
            <p:cNvPr id="112" name="Oval 7"/>
            <p:cNvSpPr>
              <a:spLocks noChangeArrowheads="1"/>
            </p:cNvSpPr>
            <p:nvPr/>
          </p:nvSpPr>
          <p:spPr bwMode="auto">
            <a:xfrm>
              <a:off x="3216" y="904"/>
              <a:ext cx="174" cy="174"/>
            </a:xfrm>
            <a:prstGeom prst="ellipse">
              <a:avLst/>
            </a:prstGeom>
            <a:solidFill>
              <a:srgbClr val="FD591F"/>
            </a:solidFill>
            <a:ln w="9525">
              <a:noFill/>
              <a:round/>
              <a:headEnd/>
              <a:tailEnd/>
            </a:ln>
            <a:effectLst/>
          </p:spPr>
          <p:txBody>
            <a:bodyPr wrap="none" anchor="ctr"/>
            <a:lstStyle/>
            <a:p>
              <a:r>
                <a:rPr lang="en-US" b="1">
                  <a:solidFill>
                    <a:schemeClr val="bg1"/>
                  </a:solidFill>
                </a:rPr>
                <a:t>3</a:t>
              </a:r>
            </a:p>
          </p:txBody>
        </p:sp>
        <p:sp>
          <p:nvSpPr>
            <p:cNvPr id="113" name="Text Box 11"/>
            <p:cNvSpPr txBox="1">
              <a:spLocks noChangeArrowheads="1"/>
            </p:cNvSpPr>
            <p:nvPr/>
          </p:nvSpPr>
          <p:spPr bwMode="auto">
            <a:xfrm>
              <a:off x="3334" y="935"/>
              <a:ext cx="2036" cy="520"/>
            </a:xfrm>
            <a:prstGeom prst="rect">
              <a:avLst/>
            </a:prstGeom>
            <a:noFill/>
            <a:ln w="9525">
              <a:noFill/>
              <a:miter lim="800000"/>
              <a:headEnd/>
              <a:tailEnd/>
            </a:ln>
            <a:effectLst/>
          </p:spPr>
          <p:txBody>
            <a:bodyPr>
              <a:spAutoFit/>
            </a:bodyPr>
            <a:lstStyle/>
            <a:p>
              <a:pPr algn="l"/>
              <a:r>
                <a:rPr lang="en-US" dirty="0"/>
                <a:t>A receiver at the other end of the link collects the light using lenses and/or mirrors</a:t>
              </a:r>
            </a:p>
          </p:txBody>
        </p:sp>
      </p:grpSp>
      <p:grpSp>
        <p:nvGrpSpPr>
          <p:cNvPr id="114" name="Group 24"/>
          <p:cNvGrpSpPr>
            <a:grpSpLocks/>
          </p:cNvGrpSpPr>
          <p:nvPr/>
        </p:nvGrpSpPr>
        <p:grpSpPr bwMode="auto">
          <a:xfrm>
            <a:off x="6705600" y="4419600"/>
            <a:ext cx="2286000" cy="1314450"/>
            <a:chOff x="4179" y="1582"/>
            <a:chExt cx="1534" cy="828"/>
          </a:xfrm>
        </p:grpSpPr>
        <p:sp>
          <p:nvSpPr>
            <p:cNvPr id="115" name="Oval 8"/>
            <p:cNvSpPr>
              <a:spLocks noChangeArrowheads="1"/>
            </p:cNvSpPr>
            <p:nvPr/>
          </p:nvSpPr>
          <p:spPr bwMode="auto">
            <a:xfrm>
              <a:off x="4179" y="1584"/>
              <a:ext cx="174" cy="174"/>
            </a:xfrm>
            <a:prstGeom prst="ellipse">
              <a:avLst/>
            </a:prstGeom>
            <a:solidFill>
              <a:srgbClr val="FD591F"/>
            </a:solidFill>
            <a:ln w="9525">
              <a:noFill/>
              <a:round/>
              <a:headEnd/>
              <a:tailEnd/>
            </a:ln>
            <a:effectLst/>
          </p:spPr>
          <p:txBody>
            <a:bodyPr wrap="none" anchor="ctr"/>
            <a:lstStyle/>
            <a:p>
              <a:r>
                <a:rPr lang="en-US" b="1">
                  <a:solidFill>
                    <a:schemeClr val="bg1"/>
                  </a:solidFill>
                </a:rPr>
                <a:t>4</a:t>
              </a:r>
            </a:p>
          </p:txBody>
        </p:sp>
        <p:sp>
          <p:nvSpPr>
            <p:cNvPr id="116" name="Text Box 19"/>
            <p:cNvSpPr txBox="1">
              <a:spLocks noChangeArrowheads="1"/>
            </p:cNvSpPr>
            <p:nvPr/>
          </p:nvSpPr>
          <p:spPr bwMode="auto">
            <a:xfrm>
              <a:off x="4336" y="1582"/>
              <a:ext cx="1377" cy="828"/>
            </a:xfrm>
            <a:prstGeom prst="rect">
              <a:avLst/>
            </a:prstGeom>
            <a:noFill/>
            <a:ln w="9525">
              <a:noFill/>
              <a:miter lim="800000"/>
              <a:headEnd/>
              <a:tailEnd/>
            </a:ln>
            <a:effectLst/>
          </p:spPr>
          <p:txBody>
            <a:bodyPr>
              <a:spAutoFit/>
            </a:bodyPr>
            <a:lstStyle/>
            <a:p>
              <a:pPr algn="l">
                <a:spcBef>
                  <a:spcPct val="50000"/>
                </a:spcBef>
              </a:pPr>
              <a:r>
                <a:rPr lang="en-US"/>
                <a:t>Received signal converted back into fiber or copper and connected to the network</a:t>
              </a:r>
            </a:p>
          </p:txBody>
        </p:sp>
      </p:grpSp>
      <p:pic>
        <p:nvPicPr>
          <p:cNvPr id="117" name="Picture 34" descr="LAN-to-FSO"/>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 y="3368675"/>
            <a:ext cx="1474788" cy="708025"/>
          </a:xfrm>
          <a:prstGeom prst="rect">
            <a:avLst/>
          </a:prstGeom>
          <a:noFill/>
        </p:spPr>
      </p:pic>
      <p:pic>
        <p:nvPicPr>
          <p:cNvPr id="118" name="Picture 35" descr="LAN-to-FSO"/>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93013" y="3368675"/>
            <a:ext cx="1474787" cy="708025"/>
          </a:xfrm>
          <a:prstGeom prst="rect">
            <a:avLst/>
          </a:prstGeom>
          <a:noFill/>
        </p:spPr>
      </p:pic>
      <p:sp>
        <p:nvSpPr>
          <p:cNvPr id="27" name="Slide Number Placeholder 26"/>
          <p:cNvSpPr>
            <a:spLocks noGrp="1"/>
          </p:cNvSpPr>
          <p:nvPr>
            <p:ph type="sldNum" sz="quarter" idx="12"/>
          </p:nvPr>
        </p:nvSpPr>
        <p:spPr/>
        <p:txBody>
          <a:bodyPr>
            <a:normAutofit fontScale="85000" lnSpcReduction="20000"/>
          </a:bodyPr>
          <a:lstStyle/>
          <a:p>
            <a:fld id="{AD3D5C95-8A98-49ED-9B39-08683E0E600A}" type="slidenum">
              <a:rPr lang="en-IN" smtClean="0"/>
              <a:pPr/>
              <a:t>3</a:t>
            </a:fld>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right)">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LASER Driver</a:t>
            </a:r>
            <a:endParaRPr lang="en-IN" dirty="0"/>
          </a:p>
        </p:txBody>
      </p:sp>
      <p:pic>
        <p:nvPicPr>
          <p:cNvPr id="15363" name="Picture 3"/>
          <p:cNvPicPr>
            <a:picLocks noChangeAspect="1" noChangeArrowheads="1"/>
          </p:cNvPicPr>
          <p:nvPr/>
        </p:nvPicPr>
        <p:blipFill>
          <a:blip r:embed="rId2" cstate="print"/>
          <a:srcRect/>
          <a:stretch>
            <a:fillRect/>
          </a:stretch>
        </p:blipFill>
        <p:spPr bwMode="auto">
          <a:xfrm>
            <a:off x="1403648" y="1844824"/>
            <a:ext cx="6048672" cy="428005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30</a:t>
            </a:fld>
            <a:endParaRPr lang="en-IN"/>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Modulation</a:t>
            </a:r>
            <a:endParaRPr lang="en-IN" dirty="0"/>
          </a:p>
        </p:txBody>
      </p:sp>
      <p:sp>
        <p:nvSpPr>
          <p:cNvPr id="3" name="Content Placeholder 2"/>
          <p:cNvSpPr>
            <a:spLocks noGrp="1"/>
          </p:cNvSpPr>
          <p:nvPr>
            <p:ph sz="quarter" idx="1"/>
          </p:nvPr>
        </p:nvSpPr>
        <p:spPr/>
        <p:txBody>
          <a:bodyPr/>
          <a:lstStyle/>
          <a:p>
            <a:r>
              <a:rPr lang="en-IN" dirty="0" smtClean="0"/>
              <a:t>Occurs at 2 levels- incoming signal modulating carrier and combined signal modulating light.</a:t>
            </a:r>
          </a:p>
          <a:p>
            <a:r>
              <a:rPr lang="en-IN" dirty="0" smtClean="0"/>
              <a:t>Intensity modulation /Direct Detection the most popular.</a:t>
            </a:r>
          </a:p>
          <a:p>
            <a:r>
              <a:rPr lang="en-IN" dirty="0" smtClean="0"/>
              <a:t>Conventionally, </a:t>
            </a:r>
            <a:r>
              <a:rPr lang="en-IN" dirty="0" err="1" smtClean="0"/>
              <a:t>analog</a:t>
            </a:r>
            <a:r>
              <a:rPr lang="en-IN" dirty="0" smtClean="0"/>
              <a:t> modulation was used. FM better than AM in </a:t>
            </a:r>
            <a:r>
              <a:rPr lang="en-IN" dirty="0" err="1" smtClean="0"/>
              <a:t>analog</a:t>
            </a:r>
            <a:r>
              <a:rPr lang="en-IN" dirty="0" smtClean="0"/>
              <a:t> schemes.</a:t>
            </a:r>
          </a:p>
          <a:p>
            <a:r>
              <a:rPr lang="en-IN" dirty="0" smtClean="0"/>
              <a:t>Then started pulse coded modulation by sampling the </a:t>
            </a:r>
            <a:r>
              <a:rPr lang="en-IN" dirty="0" err="1" smtClean="0"/>
              <a:t>analog</a:t>
            </a:r>
            <a:r>
              <a:rPr lang="en-IN" dirty="0" smtClean="0"/>
              <a:t> signal.</a:t>
            </a:r>
          </a:p>
          <a:p>
            <a:endParaRPr lang="en-IN" dirty="0" smtClean="0"/>
          </a:p>
          <a:p>
            <a:pPr>
              <a:buNone/>
            </a:pPr>
            <a:endParaRPr lang="en-IN" dirty="0" smtClean="0"/>
          </a:p>
          <a:p>
            <a:endParaRPr lang="en-IN" dirty="0" smtClean="0"/>
          </a:p>
          <a:p>
            <a:endParaRPr lang="en-IN"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31</a:t>
            </a:fld>
            <a:endParaRPr lang="en-IN"/>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Analog Modulation</a:t>
            </a:r>
            <a:endParaRPr lang="en-IN" dirty="0"/>
          </a:p>
        </p:txBody>
      </p:sp>
      <p:sp>
        <p:nvSpPr>
          <p:cNvPr id="3" name="Content Placeholder 2"/>
          <p:cNvSpPr>
            <a:spLocks noGrp="1"/>
          </p:cNvSpPr>
          <p:nvPr>
            <p:ph sz="quarter" idx="1"/>
          </p:nvPr>
        </p:nvSpPr>
        <p:spPr/>
        <p:txBody>
          <a:bodyPr/>
          <a:lstStyle/>
          <a:p>
            <a:r>
              <a:rPr lang="en-IN" dirty="0" smtClean="0"/>
              <a:t>Electrical signal modulates carrier and modulated signal modulates light carrier.</a:t>
            </a:r>
          </a:p>
          <a:p>
            <a:r>
              <a:rPr lang="en-IN" dirty="0" smtClean="0"/>
              <a:t>FM preferred over AM due to :</a:t>
            </a:r>
          </a:p>
          <a:p>
            <a:pPr marL="1108710" lvl="2" indent="-514350">
              <a:buAutoNum type="arabicPeriod"/>
            </a:pPr>
            <a:r>
              <a:rPr lang="en-IN" dirty="0" smtClean="0"/>
              <a:t>additive noise.</a:t>
            </a:r>
          </a:p>
          <a:p>
            <a:pPr marL="1108710" lvl="2" indent="-514350">
              <a:buAutoNum type="arabicPeriod"/>
            </a:pPr>
            <a:r>
              <a:rPr lang="en-IN" dirty="0" smtClean="0"/>
              <a:t>Frequency shift from unwanted illumination.</a:t>
            </a:r>
          </a:p>
          <a:p>
            <a:pPr marL="320040" lvl="2" indent="-320040">
              <a:spcBef>
                <a:spcPts val="700"/>
              </a:spcBef>
              <a:buSzPct val="60000"/>
              <a:buFont typeface="Wingdings"/>
              <a:buChar char=""/>
            </a:pPr>
            <a:r>
              <a:rPr lang="en-IN" sz="2900" dirty="0" smtClean="0"/>
              <a:t>PAM,PWM,PPM,PCM and then intensity modulation also possible.</a:t>
            </a:r>
          </a:p>
          <a:p>
            <a:pPr marL="320040" lvl="2" indent="-320040">
              <a:spcBef>
                <a:spcPts val="700"/>
              </a:spcBef>
              <a:buSzPct val="60000"/>
              <a:buFont typeface="Wingdings"/>
              <a:buChar char=""/>
            </a:pPr>
            <a:r>
              <a:rPr lang="en-IN" sz="2900" dirty="0" smtClean="0"/>
              <a:t>PPM highly favoured due to high power efficiency.</a:t>
            </a:r>
          </a:p>
          <a:p>
            <a:pPr marL="320040" lvl="2" indent="-320040">
              <a:spcBef>
                <a:spcPts val="700"/>
              </a:spcBef>
              <a:buSzPct val="60000"/>
              <a:buFont typeface="Wingdings"/>
              <a:buChar char=""/>
            </a:pPr>
            <a:endParaRPr lang="en-IN" sz="2900" dirty="0" smtClean="0"/>
          </a:p>
          <a:p>
            <a:pPr marL="320040" lvl="2" indent="-320040">
              <a:spcBef>
                <a:spcPts val="700"/>
              </a:spcBef>
              <a:buSzPct val="60000"/>
              <a:buFont typeface="Wingdings"/>
              <a:buChar char=""/>
            </a:pPr>
            <a:endParaRPr lang="en-IN" sz="2900" dirty="0" smtClean="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32</a:t>
            </a:fld>
            <a:endParaRPr lang="en-I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Digital Modulation Techniques</a:t>
            </a:r>
            <a:endParaRPr lang="en-IN" dirty="0"/>
          </a:p>
        </p:txBody>
      </p:sp>
      <p:sp>
        <p:nvSpPr>
          <p:cNvPr id="3" name="Content Placeholder 2"/>
          <p:cNvSpPr>
            <a:spLocks noGrp="1"/>
          </p:cNvSpPr>
          <p:nvPr>
            <p:ph sz="quarter" idx="1"/>
          </p:nvPr>
        </p:nvSpPr>
        <p:spPr/>
        <p:txBody>
          <a:bodyPr/>
          <a:lstStyle/>
          <a:p>
            <a:r>
              <a:rPr lang="en-IN" dirty="0" smtClean="0"/>
              <a:t>FSK, PSK &amp; ASK – digital signal .</a:t>
            </a:r>
          </a:p>
          <a:p>
            <a:r>
              <a:rPr lang="en-IN" dirty="0" smtClean="0"/>
              <a:t>OOK.</a:t>
            </a:r>
          </a:p>
          <a:p>
            <a:r>
              <a:rPr lang="en-IN" dirty="0" smtClean="0"/>
              <a:t>Variants- RZ and Manchester.</a:t>
            </a:r>
          </a:p>
          <a:p>
            <a:r>
              <a:rPr lang="en-IN" dirty="0" smtClean="0"/>
              <a:t>Using Block encoding L-PPM.</a:t>
            </a:r>
          </a:p>
          <a:p>
            <a:r>
              <a:rPr lang="en-IN" dirty="0" smtClean="0"/>
              <a:t>power efficiency of OOK is inferior to PPM.</a:t>
            </a:r>
          </a:p>
          <a:p>
            <a:r>
              <a:rPr lang="en-IN" dirty="0" smtClean="0"/>
              <a:t>OOK encoding is more commonly used. </a:t>
            </a:r>
          </a:p>
          <a:p>
            <a:r>
              <a:rPr lang="en-IN" dirty="0" smtClean="0"/>
              <a:t>Reason is efficient bandwidth usage and robustness to timing errors.</a:t>
            </a:r>
            <a:endParaRPr lang="en-IN"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33</a:t>
            </a:fld>
            <a:endParaRPr lang="en-I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smtClean="0"/>
              <a:t>Digital Modulation schemes comparison</a:t>
            </a:r>
            <a:endParaRPr lang="en-IN" dirty="0"/>
          </a:p>
        </p:txBody>
      </p:sp>
      <p:pic>
        <p:nvPicPr>
          <p:cNvPr id="71683" name="Picture 3"/>
          <p:cNvPicPr>
            <a:picLocks noGrp="1" noChangeAspect="1" noChangeArrowheads="1"/>
          </p:cNvPicPr>
          <p:nvPr>
            <p:ph sz="quarter" idx="1"/>
          </p:nvPr>
        </p:nvPicPr>
        <p:blipFill>
          <a:blip r:embed="rId2" cstate="print"/>
          <a:srcRect/>
          <a:stretch>
            <a:fillRect/>
          </a:stretch>
        </p:blipFill>
        <p:spPr bwMode="auto">
          <a:xfrm>
            <a:off x="683568" y="1556792"/>
            <a:ext cx="8153400" cy="187112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755576" y="3501008"/>
            <a:ext cx="3886200" cy="3092063"/>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4644008" y="3645024"/>
            <a:ext cx="3886200" cy="3005328"/>
          </a:xfrm>
          <a:prstGeom prst="rect">
            <a:avLst/>
          </a:prstGeom>
          <a:noFill/>
          <a:ln w="9525">
            <a:noFill/>
            <a:miter lim="800000"/>
            <a:headEnd/>
            <a:tailEnd/>
          </a:ln>
        </p:spPr>
      </p:pic>
      <p:sp>
        <p:nvSpPr>
          <p:cNvPr id="6" name="TextBox 5"/>
          <p:cNvSpPr txBox="1"/>
          <p:nvPr/>
        </p:nvSpPr>
        <p:spPr>
          <a:xfrm>
            <a:off x="611560" y="3429000"/>
            <a:ext cx="8136904" cy="261610"/>
          </a:xfrm>
          <a:prstGeom prst="rect">
            <a:avLst/>
          </a:prstGeom>
          <a:noFill/>
        </p:spPr>
        <p:txBody>
          <a:bodyPr wrap="square" rtlCol="0">
            <a:spAutoFit/>
          </a:bodyPr>
          <a:lstStyle/>
          <a:p>
            <a:r>
              <a:rPr lang="en-IN" sz="1100" dirty="0" smtClean="0"/>
              <a:t>-DESIGN AND ANALYSIS OF ADVANCED FREE SPACE OPTICAL COMMUNICATION SYSTEMS ,</a:t>
            </a:r>
            <a:r>
              <a:rPr lang="en-IN" sz="1100" dirty="0" err="1" smtClean="0"/>
              <a:t>Sugianto</a:t>
            </a:r>
            <a:r>
              <a:rPr lang="en-IN" sz="1100" dirty="0" smtClean="0"/>
              <a:t> </a:t>
            </a:r>
            <a:r>
              <a:rPr lang="en-IN" sz="1100" dirty="0" err="1" smtClean="0"/>
              <a:t>Trisno</a:t>
            </a:r>
            <a:r>
              <a:rPr lang="en-IN" sz="1100" dirty="0" smtClean="0"/>
              <a:t>, Doctor of Philosophy, 2006</a:t>
            </a:r>
            <a:endParaRPr lang="en-IN" sz="1100" dirty="0"/>
          </a:p>
        </p:txBody>
      </p:sp>
      <p:sp>
        <p:nvSpPr>
          <p:cNvPr id="7" name="Slide Number Placeholder 6"/>
          <p:cNvSpPr>
            <a:spLocks noGrp="1"/>
          </p:cNvSpPr>
          <p:nvPr>
            <p:ph type="sldNum" sz="quarter" idx="12"/>
          </p:nvPr>
        </p:nvSpPr>
        <p:spPr/>
        <p:txBody>
          <a:bodyPr>
            <a:normAutofit fontScale="85000" lnSpcReduction="20000"/>
          </a:bodyPr>
          <a:lstStyle/>
          <a:p>
            <a:fld id="{AD3D5C95-8A98-49ED-9B39-08683E0E600A}" type="slidenum">
              <a:rPr lang="en-IN" smtClean="0"/>
              <a:pPr/>
              <a:t>34</a:t>
            </a:fld>
            <a:endParaRPr lang="en-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Receiver</a:t>
            </a:r>
            <a:endParaRPr lang="en-IN" dirty="0"/>
          </a:p>
        </p:txBody>
      </p:sp>
      <p:sp>
        <p:nvSpPr>
          <p:cNvPr id="4" name="Slide Number Placeholder 3"/>
          <p:cNvSpPr>
            <a:spLocks noGrp="1"/>
          </p:cNvSpPr>
          <p:nvPr>
            <p:ph type="sldNum" sz="quarter" idx="11"/>
          </p:nvPr>
        </p:nvSpPr>
        <p:spPr/>
        <p:txBody>
          <a:bodyPr/>
          <a:lstStyle/>
          <a:p>
            <a:fld id="{AD3D5C95-8A98-49ED-9B39-08683E0E600A}" type="slidenum">
              <a:rPr lang="en-IN" smtClean="0"/>
              <a:pPr/>
              <a:t>35</a:t>
            </a:fld>
            <a:endParaRPr lang="en-IN"/>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Optical Receiver Block Diagram</a:t>
            </a:r>
            <a:endParaRPr lang="en-US" dirty="0"/>
          </a:p>
        </p:txBody>
      </p:sp>
      <p:pic>
        <p:nvPicPr>
          <p:cNvPr id="4" name="Content Placeholder 3"/>
          <p:cNvPicPr>
            <a:picLocks noGrp="1"/>
          </p:cNvPicPr>
          <p:nvPr>
            <p:ph sz="quarter" idx="1"/>
          </p:nvPr>
        </p:nvPicPr>
        <p:blipFill>
          <a:blip r:embed="rId2" cstate="print"/>
          <a:srcRect/>
          <a:stretch>
            <a:fillRect/>
          </a:stretch>
        </p:blipFill>
        <p:spPr bwMode="auto">
          <a:xfrm>
            <a:off x="612775" y="2290341"/>
            <a:ext cx="8153400" cy="311551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36</a:t>
            </a:fld>
            <a:endParaRPr lang="en-IN"/>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Photo detector - requirements</a:t>
            </a:r>
            <a:endParaRPr lang="en-US" dirty="0"/>
          </a:p>
        </p:txBody>
      </p:sp>
      <p:sp>
        <p:nvSpPr>
          <p:cNvPr id="3" name="Content Placeholder 2"/>
          <p:cNvSpPr>
            <a:spLocks noGrp="1"/>
          </p:cNvSpPr>
          <p:nvPr>
            <p:ph sz="quarter" idx="1"/>
          </p:nvPr>
        </p:nvSpPr>
        <p:spPr/>
        <p:txBody>
          <a:bodyPr/>
          <a:lstStyle/>
          <a:p>
            <a:r>
              <a:rPr lang="en-US" dirty="0" smtClean="0"/>
              <a:t>High responsivity.</a:t>
            </a:r>
          </a:p>
          <a:p>
            <a:r>
              <a:rPr lang="en-US" dirty="0" smtClean="0"/>
              <a:t>Low internal noise.</a:t>
            </a:r>
          </a:p>
          <a:p>
            <a:r>
              <a:rPr lang="en-US" dirty="0" smtClean="0"/>
              <a:t>Sufficient bandwidth.</a:t>
            </a:r>
          </a:p>
          <a:p>
            <a:r>
              <a:rPr lang="en-US" dirty="0" smtClean="0"/>
              <a:t>Insensitivity to external conditions.</a:t>
            </a:r>
          </a:p>
          <a:p>
            <a:r>
              <a:rPr lang="en-US" dirty="0" smtClean="0"/>
              <a:t>Linearity.</a:t>
            </a:r>
          </a:p>
          <a:p>
            <a:r>
              <a:rPr lang="en-US" dirty="0" smtClean="0"/>
              <a:t>Cost effective, reliability, high stability, small size.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37</a:t>
            </a:fld>
            <a:endParaRPr lang="en-IN"/>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Photo diode – working principle</a:t>
            </a:r>
            <a:endParaRPr lang="en-US" dirty="0"/>
          </a:p>
        </p:txBody>
      </p:sp>
      <p:sp>
        <p:nvSpPr>
          <p:cNvPr id="3" name="Content Placeholder 2"/>
          <p:cNvSpPr>
            <a:spLocks noGrp="1"/>
          </p:cNvSpPr>
          <p:nvPr>
            <p:ph sz="quarter" idx="1"/>
          </p:nvPr>
        </p:nvSpPr>
        <p:spPr/>
        <p:txBody>
          <a:bodyPr/>
          <a:lstStyle/>
          <a:p>
            <a:r>
              <a:rPr lang="en-US" dirty="0" smtClean="0"/>
              <a:t>Light(photons) incident on material.</a:t>
            </a:r>
          </a:p>
          <a:p>
            <a:r>
              <a:rPr lang="en-US" dirty="0" smtClean="0"/>
              <a:t>If </a:t>
            </a:r>
          </a:p>
          <a:p>
            <a:r>
              <a:rPr lang="en-US" dirty="0" smtClean="0"/>
              <a:t>Then electron emission.</a:t>
            </a:r>
          </a:p>
          <a:p>
            <a:r>
              <a:rPr lang="en-US" dirty="0" smtClean="0"/>
              <a:t>Free electron – current generated.</a:t>
            </a:r>
          </a:p>
          <a:p>
            <a:endParaRPr lang="en-US" dirty="0"/>
          </a:p>
        </p:txBody>
      </p:sp>
      <p:pic>
        <p:nvPicPr>
          <p:cNvPr id="5" name="Content Placeholder 4" descr="C:\Users\kavish\Desktop\Capture.PNG"/>
          <p:cNvPicPr>
            <a:picLocks noGrp="1"/>
          </p:cNvPicPr>
          <p:nvPr>
            <p:ph sz="quarter" idx="2"/>
          </p:nvPr>
        </p:nvPicPr>
        <p:blipFill>
          <a:blip r:embed="rId2" cstate="print"/>
          <a:srcRect/>
          <a:stretch>
            <a:fillRect/>
          </a:stretch>
        </p:blipFill>
        <p:spPr bwMode="auto">
          <a:xfrm>
            <a:off x="4786314" y="2357430"/>
            <a:ext cx="3886200" cy="1862645"/>
          </a:xfrm>
          <a:prstGeom prst="rect">
            <a:avLst/>
          </a:prstGeom>
          <a:noFill/>
          <a:ln w="9525">
            <a:noFill/>
            <a:miter lim="800000"/>
            <a:headEnd/>
            <a:tailEnd/>
          </a:ln>
        </p:spPr>
      </p:pic>
      <p:pic>
        <p:nvPicPr>
          <p:cNvPr id="7" name="Picture 6" descr="Capture.PNG"/>
          <p:cNvPicPr>
            <a:picLocks noChangeAspect="1"/>
          </p:cNvPicPr>
          <p:nvPr/>
        </p:nvPicPr>
        <p:blipFill>
          <a:blip r:embed="rId3" cstate="print"/>
          <a:stretch>
            <a:fillRect/>
          </a:stretch>
        </p:blipFill>
        <p:spPr>
          <a:xfrm>
            <a:off x="1428728" y="2643182"/>
            <a:ext cx="2243128" cy="414978"/>
          </a:xfrm>
          <a:prstGeom prst="rect">
            <a:avLst/>
          </a:prstGeom>
        </p:spPr>
      </p:pic>
      <p:sp>
        <p:nvSpPr>
          <p:cNvPr id="6" name="Slide Number Placeholder 5"/>
          <p:cNvSpPr>
            <a:spLocks noGrp="1"/>
          </p:cNvSpPr>
          <p:nvPr>
            <p:ph type="sldNum" sz="quarter" idx="16"/>
          </p:nvPr>
        </p:nvSpPr>
        <p:spPr/>
        <p:txBody>
          <a:bodyPr>
            <a:normAutofit fontScale="85000" lnSpcReduction="20000"/>
          </a:bodyPr>
          <a:lstStyle/>
          <a:p>
            <a:fld id="{AD3D5C95-8A98-49ED-9B39-08683E0E600A}" type="slidenum">
              <a:rPr lang="en-IN" smtClean="0"/>
              <a:pPr/>
              <a:t>38</a:t>
            </a:fld>
            <a:endParaRPr lang="en-IN"/>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normAutofit fontScale="85000" lnSpcReduction="20000"/>
          </a:bodyPr>
          <a:lstStyle/>
          <a:p>
            <a:fld id="{9FCB68C0-8E0A-48D2-8A5D-F14B17C4BD18}" type="slidenum">
              <a:rPr lang="en-US"/>
              <a:pPr/>
              <a:t>39</a:t>
            </a:fld>
            <a:endParaRPr lang="en-US"/>
          </a:p>
        </p:txBody>
      </p:sp>
      <p:sp>
        <p:nvSpPr>
          <p:cNvPr id="518146" name="Rectangle 2"/>
          <p:cNvSpPr>
            <a:spLocks noGrp="1" noChangeArrowheads="1"/>
          </p:cNvSpPr>
          <p:nvPr>
            <p:ph type="title"/>
          </p:nvPr>
        </p:nvSpPr>
        <p:spPr/>
        <p:txBody>
          <a:bodyPr/>
          <a:lstStyle/>
          <a:p>
            <a:pPr algn="ctr"/>
            <a:r>
              <a:rPr lang="en-US" dirty="0"/>
              <a:t>Link Margin</a:t>
            </a:r>
          </a:p>
        </p:txBody>
      </p:sp>
      <p:sp>
        <p:nvSpPr>
          <p:cNvPr id="518147" name="Rectangle 3"/>
          <p:cNvSpPr>
            <a:spLocks noGrp="1" noChangeArrowheads="1"/>
          </p:cNvSpPr>
          <p:nvPr>
            <p:ph type="body" idx="1"/>
          </p:nvPr>
        </p:nvSpPr>
        <p:spPr/>
        <p:txBody>
          <a:bodyPr>
            <a:normAutofit fontScale="92500" lnSpcReduction="10000"/>
          </a:bodyPr>
          <a:lstStyle/>
          <a:p>
            <a:pPr>
              <a:lnSpc>
                <a:spcPct val="90000"/>
              </a:lnSpc>
            </a:pPr>
            <a:r>
              <a:rPr lang="en-US" sz="2200" dirty="0">
                <a:latin typeface="Times New Roman" pitchFamily="18" charset="0"/>
                <a:cs typeface="Times New Roman" pitchFamily="18" charset="0"/>
              </a:rPr>
              <a:t>If it is desired to calculate a link margin for a link, rather than relying on the experience of the vendor or industry guidelines, this formula can be </a:t>
            </a:r>
            <a:r>
              <a:rPr lang="en-US" sz="2200" dirty="0" smtClean="0">
                <a:latin typeface="Times New Roman" pitchFamily="18" charset="0"/>
                <a:cs typeface="Times New Roman" pitchFamily="18" charset="0"/>
              </a:rPr>
              <a:t>used.</a:t>
            </a:r>
            <a:endParaRPr lang="en-US" sz="2200" dirty="0">
              <a:latin typeface="Times New Roman" pitchFamily="18" charset="0"/>
              <a:cs typeface="Times New Roman" pitchFamily="18" charset="0"/>
            </a:endParaRPr>
          </a:p>
          <a:p>
            <a:pPr lvl="1">
              <a:lnSpc>
                <a:spcPct val="90000"/>
              </a:lnSpc>
            </a:pPr>
            <a:endParaRPr lang="en-US" dirty="0"/>
          </a:p>
          <a:p>
            <a:pPr lvl="1">
              <a:lnSpc>
                <a:spcPct val="90000"/>
              </a:lnSpc>
            </a:pPr>
            <a:endParaRPr lang="en-US" dirty="0"/>
          </a:p>
          <a:p>
            <a:pPr lvl="1">
              <a:lnSpc>
                <a:spcPct val="90000"/>
              </a:lnSpc>
            </a:pPr>
            <a:endParaRPr lang="en-US" dirty="0"/>
          </a:p>
          <a:p>
            <a:pPr lvl="1">
              <a:lnSpc>
                <a:spcPct val="90000"/>
              </a:lnSpc>
              <a:buNone/>
            </a:pPr>
            <a:r>
              <a:rPr lang="en-US" dirty="0"/>
              <a:t>P =  </a:t>
            </a:r>
            <a:r>
              <a:rPr lang="en-US" dirty="0" smtClean="0"/>
              <a:t>power,</a:t>
            </a:r>
            <a:endParaRPr lang="en-US" dirty="0"/>
          </a:p>
          <a:p>
            <a:pPr lvl="1">
              <a:lnSpc>
                <a:spcPct val="90000"/>
              </a:lnSpc>
              <a:buNone/>
            </a:pPr>
            <a:r>
              <a:rPr lang="en-US" dirty="0" err="1"/>
              <a:t>dr</a:t>
            </a:r>
            <a:r>
              <a:rPr lang="en-US" dirty="0"/>
              <a:t> = receiver aperture diameter in </a:t>
            </a:r>
            <a:r>
              <a:rPr lang="en-US" dirty="0" smtClean="0"/>
              <a:t>meters,</a:t>
            </a:r>
            <a:endParaRPr lang="en-US" dirty="0"/>
          </a:p>
          <a:p>
            <a:pPr lvl="1">
              <a:lnSpc>
                <a:spcPct val="90000"/>
              </a:lnSpc>
              <a:buNone/>
            </a:pPr>
            <a:r>
              <a:rPr lang="en-US" dirty="0" err="1"/>
              <a:t>dt</a:t>
            </a:r>
            <a:r>
              <a:rPr lang="en-US" dirty="0"/>
              <a:t> = transmitter aperture diameter in </a:t>
            </a:r>
            <a:r>
              <a:rPr lang="en-US" dirty="0" smtClean="0"/>
              <a:t>meters,</a:t>
            </a:r>
            <a:endParaRPr lang="en-US" dirty="0"/>
          </a:p>
          <a:p>
            <a:pPr lvl="1">
              <a:lnSpc>
                <a:spcPct val="90000"/>
              </a:lnSpc>
              <a:buNone/>
            </a:pPr>
            <a:r>
              <a:rPr lang="en-US" dirty="0"/>
              <a:t>D = beam divergence in </a:t>
            </a:r>
            <a:r>
              <a:rPr lang="en-US" dirty="0" err="1" smtClean="0"/>
              <a:t>mrad</a:t>
            </a:r>
            <a:r>
              <a:rPr lang="en-US" dirty="0" smtClean="0"/>
              <a:t>,</a:t>
            </a:r>
            <a:endParaRPr lang="en-US" dirty="0"/>
          </a:p>
          <a:p>
            <a:pPr lvl="1">
              <a:lnSpc>
                <a:spcPct val="90000"/>
              </a:lnSpc>
              <a:buNone/>
            </a:pPr>
            <a:r>
              <a:rPr lang="en-US" dirty="0"/>
              <a:t>R = range in </a:t>
            </a:r>
            <a:r>
              <a:rPr lang="en-US" dirty="0" smtClean="0"/>
              <a:t>kilometers,</a:t>
            </a:r>
            <a:endParaRPr lang="en-US" dirty="0"/>
          </a:p>
          <a:p>
            <a:pPr lvl="1">
              <a:lnSpc>
                <a:spcPct val="90000"/>
              </a:lnSpc>
              <a:buNone/>
            </a:pPr>
            <a:r>
              <a:rPr lang="en-US" dirty="0"/>
              <a:t>a = atmospheric attenuation factor in dB per </a:t>
            </a:r>
            <a:r>
              <a:rPr lang="en-US" dirty="0" smtClean="0"/>
              <a:t>kilometer</a:t>
            </a:r>
            <a:r>
              <a:rPr lang="en-US" dirty="0"/>
              <a:t>.</a:t>
            </a:r>
          </a:p>
        </p:txBody>
      </p:sp>
      <p:sp>
        <p:nvSpPr>
          <p:cNvPr id="518149" name="Rectangle 5"/>
          <p:cNvSpPr>
            <a:spLocks noChangeArrowheads="1"/>
          </p:cNvSpPr>
          <p:nvPr/>
        </p:nvSpPr>
        <p:spPr bwMode="auto">
          <a:xfrm>
            <a:off x="0" y="3090863"/>
            <a:ext cx="9144000" cy="0"/>
          </a:xfrm>
          <a:prstGeom prst="rect">
            <a:avLst/>
          </a:prstGeom>
          <a:noFill/>
          <a:ln w="9525">
            <a:noFill/>
            <a:miter lim="800000"/>
            <a:headEnd/>
            <a:tailEnd/>
          </a:ln>
          <a:effectLst/>
        </p:spPr>
        <p:txBody>
          <a:bodyPr wrap="none" anchor="ctr">
            <a:spAutoFit/>
          </a:bodyPr>
          <a:lstStyle/>
          <a:p>
            <a:endParaRPr lang="en-US"/>
          </a:p>
        </p:txBody>
      </p:sp>
      <p:sp>
        <p:nvSpPr>
          <p:cNvPr id="518151" name="Rectangle 7"/>
          <p:cNvSpPr>
            <a:spLocks noChangeArrowheads="1"/>
          </p:cNvSpPr>
          <p:nvPr/>
        </p:nvSpPr>
        <p:spPr bwMode="auto">
          <a:xfrm>
            <a:off x="0" y="3090863"/>
            <a:ext cx="9144000" cy="0"/>
          </a:xfrm>
          <a:prstGeom prst="rect">
            <a:avLst/>
          </a:prstGeom>
          <a:noFill/>
          <a:ln w="9525">
            <a:noFill/>
            <a:miter lim="800000"/>
            <a:headEnd/>
            <a:tailEnd/>
          </a:ln>
          <a:effectLst/>
        </p:spPr>
        <p:txBody>
          <a:bodyPr wrap="none" anchor="ctr">
            <a:spAutoFit/>
          </a:bodyPr>
          <a:lstStyle/>
          <a:p>
            <a:endParaRPr lang="en-US"/>
          </a:p>
        </p:txBody>
      </p:sp>
      <p:sp>
        <p:nvSpPr>
          <p:cNvPr id="518153" name="Rectangle 9"/>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sp>
        <p:nvSpPr>
          <p:cNvPr id="518155" name="Rectangle 11"/>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sp>
        <p:nvSpPr>
          <p:cNvPr id="518157" name="Rectangle 13"/>
          <p:cNvSpPr>
            <a:spLocks noChangeArrowheads="1"/>
          </p:cNvSpPr>
          <p:nvPr/>
        </p:nvSpPr>
        <p:spPr bwMode="auto">
          <a:xfrm>
            <a:off x="0" y="3205163"/>
            <a:ext cx="9144000" cy="0"/>
          </a:xfrm>
          <a:prstGeom prst="rect">
            <a:avLst/>
          </a:prstGeom>
          <a:noFill/>
          <a:ln w="9525">
            <a:noFill/>
            <a:miter lim="800000"/>
            <a:headEnd/>
            <a:tailEnd/>
          </a:ln>
          <a:effectLst/>
        </p:spPr>
        <p:txBody>
          <a:bodyPr wrap="none" anchor="ctr">
            <a:spAutoFit/>
          </a:bodyPr>
          <a:lstStyle/>
          <a:p>
            <a:endParaRPr lang="en-US"/>
          </a:p>
        </p:txBody>
      </p:sp>
      <p:sp>
        <p:nvSpPr>
          <p:cNvPr id="518159" name="Rectangle 15"/>
          <p:cNvSpPr>
            <a:spLocks noChangeArrowheads="1"/>
          </p:cNvSpPr>
          <p:nvPr/>
        </p:nvSpPr>
        <p:spPr bwMode="auto">
          <a:xfrm>
            <a:off x="0" y="3124200"/>
            <a:ext cx="9144000" cy="0"/>
          </a:xfrm>
          <a:prstGeom prst="rect">
            <a:avLst/>
          </a:prstGeom>
          <a:noFill/>
          <a:ln w="9525">
            <a:noFill/>
            <a:miter lim="800000"/>
            <a:headEnd/>
            <a:tailEnd/>
          </a:ln>
          <a:effectLst/>
        </p:spPr>
        <p:txBody>
          <a:bodyPr wrap="none" anchor="ctr">
            <a:spAutoFit/>
          </a:bodyPr>
          <a:lstStyle/>
          <a:p>
            <a:endParaRPr lang="en-US"/>
          </a:p>
        </p:txBody>
      </p:sp>
      <p:sp>
        <p:nvSpPr>
          <p:cNvPr id="518161" name="Rectangle 17"/>
          <p:cNvSpPr>
            <a:spLocks noChangeArrowheads="1"/>
          </p:cNvSpPr>
          <p:nvPr/>
        </p:nvSpPr>
        <p:spPr bwMode="auto">
          <a:xfrm>
            <a:off x="0" y="31242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8160" name="Object 16"/>
          <p:cNvGraphicFramePr>
            <a:graphicFrameLocks noChangeAspect="1"/>
          </p:cNvGraphicFramePr>
          <p:nvPr/>
        </p:nvGraphicFramePr>
        <p:xfrm>
          <a:off x="1259632" y="2348880"/>
          <a:ext cx="7085013" cy="1216025"/>
        </p:xfrm>
        <a:graphic>
          <a:graphicData uri="http://schemas.openxmlformats.org/presentationml/2006/ole">
            <p:oleObj spid="_x0000_s14338" name="Equation" r:id="rId3" imgW="3479760" imgH="596880" progId="Equation.3">
              <p:embed/>
            </p:oleObj>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dirty="0" smtClean="0"/>
              <a:t>Practical Setup</a:t>
            </a:r>
            <a:endParaRPr lang="en-IN" dirty="0"/>
          </a:p>
        </p:txBody>
      </p:sp>
      <p:pic>
        <p:nvPicPr>
          <p:cNvPr id="4" name="Content Placeholder 3" descr="MRV-FSO.Par.36882.Image.0.0.1.jpg"/>
          <p:cNvPicPr>
            <a:picLocks noGrp="1" noChangeAspect="1"/>
          </p:cNvPicPr>
          <p:nvPr>
            <p:ph sz="quarter" idx="1"/>
          </p:nvPr>
        </p:nvPicPr>
        <p:blipFill>
          <a:blip r:embed="rId3" cstate="print"/>
          <a:stretch>
            <a:fillRect/>
          </a:stretch>
        </p:blipFill>
        <p:spPr>
          <a:xfrm>
            <a:off x="952500" y="1846263"/>
            <a:ext cx="3200400" cy="4057650"/>
          </a:xfrm>
        </p:spPr>
      </p:pic>
      <p:sp>
        <p:nvSpPr>
          <p:cNvPr id="5" name="Content Placeholder 4"/>
          <p:cNvSpPr>
            <a:spLocks noGrp="1"/>
          </p:cNvSpPr>
          <p:nvPr>
            <p:ph sz="quarter" idx="2"/>
          </p:nvPr>
        </p:nvSpPr>
        <p:spPr/>
        <p:txBody>
          <a:bodyPr>
            <a:normAutofit fontScale="62500" lnSpcReduction="20000"/>
          </a:bodyPr>
          <a:lstStyle/>
          <a:p>
            <a:r>
              <a:rPr lang="en-IN" sz="3200" dirty="0" smtClean="0"/>
              <a:t>Cable-free optical communication system</a:t>
            </a:r>
          </a:p>
          <a:p>
            <a:r>
              <a:rPr lang="en-IN" sz="3200" dirty="0" smtClean="0"/>
              <a:t>LOS</a:t>
            </a:r>
          </a:p>
          <a:p>
            <a:r>
              <a:rPr lang="en-IN" sz="3200" dirty="0" smtClean="0"/>
              <a:t>The first-ever 10-Gbit/sec FSO link was deployed for The Post Group, a Hollywood post-production company  The Post Group went with the highest speed available, MRV Communications’ Tele-Scope 10GE. System Support Solutions, based in the Twin Cities area of Minnesota, conducted the installation. Feb 12, 2010</a:t>
            </a:r>
          </a:p>
          <a:p>
            <a:pPr>
              <a:buNone/>
            </a:pPr>
            <a:r>
              <a:rPr lang="en-IN" sz="3200" dirty="0" smtClean="0"/>
              <a:t/>
            </a:r>
            <a:br>
              <a:rPr lang="en-IN" sz="3200" dirty="0" smtClean="0"/>
            </a:br>
            <a:endParaRPr lang="en-IN" dirty="0"/>
          </a:p>
        </p:txBody>
      </p:sp>
      <p:sp>
        <p:nvSpPr>
          <p:cNvPr id="8" name="Slide Number Placeholder 7"/>
          <p:cNvSpPr>
            <a:spLocks noGrp="1"/>
          </p:cNvSpPr>
          <p:nvPr>
            <p:ph type="sldNum" sz="quarter" idx="16"/>
          </p:nvPr>
        </p:nvSpPr>
        <p:spPr/>
        <p:txBody>
          <a:bodyPr>
            <a:normAutofit fontScale="85000" lnSpcReduction="20000"/>
          </a:bodyPr>
          <a:lstStyle/>
          <a:p>
            <a:fld id="{AD3D5C95-8A98-49ED-9B39-08683E0E600A}" type="slidenum">
              <a:rPr lang="en-IN" smtClean="0"/>
              <a:pPr/>
              <a:t>4</a:t>
            </a:fld>
            <a:endParaRPr lang="en-IN"/>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Photo Diode ???</a:t>
            </a:r>
            <a:endParaRPr lang="en-US" dirty="0"/>
          </a:p>
        </p:txBody>
      </p:sp>
      <p:sp>
        <p:nvSpPr>
          <p:cNvPr id="3" name="Content Placeholder 2"/>
          <p:cNvSpPr>
            <a:spLocks noGrp="1"/>
          </p:cNvSpPr>
          <p:nvPr>
            <p:ph sz="quarter" idx="1"/>
          </p:nvPr>
        </p:nvSpPr>
        <p:spPr/>
        <p:txBody>
          <a:bodyPr>
            <a:normAutofit fontScale="92500" lnSpcReduction="10000"/>
          </a:bodyPr>
          <a:lstStyle/>
          <a:p>
            <a:pPr algn="just"/>
            <a:r>
              <a:rPr lang="en-US" sz="2400" dirty="0" smtClean="0"/>
              <a:t>Mainly 3 types of photo detectors,</a:t>
            </a:r>
          </a:p>
          <a:p>
            <a:pPr marL="457200" indent="-457200" algn="just">
              <a:buAutoNum type="arabicPeriod"/>
            </a:pPr>
            <a:r>
              <a:rPr lang="en-US" sz="2400" dirty="0" smtClean="0"/>
              <a:t>Photo Multiplier –   Capable for low noise and high gain but, 				large size and high voltage requirement 				makes it unsuitable.</a:t>
            </a:r>
          </a:p>
          <a:p>
            <a:pPr marL="457200" indent="-457200" algn="just">
              <a:buAutoNum type="arabicPeriod"/>
            </a:pPr>
            <a:r>
              <a:rPr lang="en-US" sz="2400" dirty="0" smtClean="0"/>
              <a:t>Pyroelectric detectors – can detect high speed laser pulse 				but, quite flat response over broad 				spectral band, less durability and less 				accuracy than thermopiles or photodiodes, 			sensitivity to vibrations and can't measure 			continuous light nor long pulses.</a:t>
            </a:r>
          </a:p>
          <a:p>
            <a:pPr marL="457200" indent="-457200" algn="just">
              <a:buAutoNum type="arabicPeriod"/>
            </a:pPr>
            <a:r>
              <a:rPr lang="en-US" sz="2400" dirty="0" smtClean="0"/>
              <a:t>Semiconductor based photodiode - photo diodes are mainly used 			because of its small size, fast response time 			and high sensitivity over photo transistors.</a:t>
            </a:r>
          </a:p>
          <a:p>
            <a:pPr algn="just">
              <a:buNone/>
            </a:pPr>
            <a:endParaRPr lang="en-US" sz="2400"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40</a:t>
            </a:fld>
            <a:endParaRPr lang="en-IN"/>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gn="ctr"/>
            <a:r>
              <a:rPr lang="en-US" dirty="0" smtClean="0"/>
              <a:t>PIN photo diode</a:t>
            </a:r>
            <a:endParaRPr lang="en-US" dirty="0"/>
          </a:p>
        </p:txBody>
      </p:sp>
      <p:pic>
        <p:nvPicPr>
          <p:cNvPr id="12" name="Content Placeholder 11"/>
          <p:cNvPicPr>
            <a:picLocks noGrp="1"/>
          </p:cNvPicPr>
          <p:nvPr>
            <p:ph sz="quarter" idx="1"/>
          </p:nvPr>
        </p:nvPicPr>
        <p:blipFill>
          <a:blip r:embed="rId2" cstate="print"/>
          <a:srcRect/>
          <a:stretch>
            <a:fillRect/>
          </a:stretch>
        </p:blipFill>
        <p:spPr bwMode="auto">
          <a:xfrm>
            <a:off x="609600" y="2687166"/>
            <a:ext cx="3886200" cy="2375843"/>
          </a:xfrm>
          <a:prstGeom prst="rect">
            <a:avLst/>
          </a:prstGeom>
          <a:noFill/>
          <a:ln w="9525">
            <a:noFill/>
            <a:miter lim="800000"/>
            <a:headEnd/>
            <a:tailEnd/>
          </a:ln>
        </p:spPr>
      </p:pic>
      <p:pic>
        <p:nvPicPr>
          <p:cNvPr id="13" name="Content Placeholder 12"/>
          <p:cNvPicPr>
            <a:picLocks noGrp="1"/>
          </p:cNvPicPr>
          <p:nvPr>
            <p:ph sz="quarter" idx="2"/>
          </p:nvPr>
        </p:nvPicPr>
        <p:blipFill>
          <a:blip r:embed="rId3" cstate="print"/>
          <a:srcRect/>
          <a:stretch>
            <a:fillRect/>
          </a:stretch>
        </p:blipFill>
        <p:spPr bwMode="auto">
          <a:xfrm>
            <a:off x="4845050" y="2790513"/>
            <a:ext cx="3886200" cy="2169150"/>
          </a:xfrm>
          <a:prstGeom prst="rect">
            <a:avLst/>
          </a:prstGeom>
          <a:noFill/>
          <a:ln w="9525">
            <a:noFill/>
            <a:miter lim="800000"/>
            <a:headEnd/>
            <a:tailEnd/>
          </a:ln>
        </p:spPr>
      </p:pic>
      <p:sp>
        <p:nvSpPr>
          <p:cNvPr id="5" name="Slide Number Placeholder 4"/>
          <p:cNvSpPr>
            <a:spLocks noGrp="1"/>
          </p:cNvSpPr>
          <p:nvPr>
            <p:ph type="sldNum" sz="quarter" idx="16"/>
          </p:nvPr>
        </p:nvSpPr>
        <p:spPr/>
        <p:txBody>
          <a:bodyPr>
            <a:normAutofit fontScale="85000" lnSpcReduction="20000"/>
          </a:bodyPr>
          <a:lstStyle/>
          <a:p>
            <a:fld id="{AD3D5C95-8A98-49ED-9B39-08683E0E600A}" type="slidenum">
              <a:rPr lang="en-IN" smtClean="0"/>
              <a:pPr/>
              <a:t>41</a:t>
            </a:fld>
            <a:endParaRPr lang="en-IN"/>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PIN v/s APD	</a:t>
            </a:r>
            <a:endParaRPr lang="en-US" dirty="0"/>
          </a:p>
        </p:txBody>
      </p:sp>
      <p:sp>
        <p:nvSpPr>
          <p:cNvPr id="5" name="Content Placeholder 4"/>
          <p:cNvSpPr>
            <a:spLocks noGrp="1"/>
          </p:cNvSpPr>
          <p:nvPr>
            <p:ph sz="quarter" idx="2"/>
          </p:nvPr>
        </p:nvSpPr>
        <p:spPr/>
        <p:txBody>
          <a:bodyPr>
            <a:normAutofit lnSpcReduction="10000"/>
          </a:bodyPr>
          <a:lstStyle/>
          <a:p>
            <a:pPr algn="just"/>
            <a:r>
              <a:rPr lang="en-US" dirty="0" smtClean="0"/>
              <a:t>APD has gain of avg. 10 dB in sensitivity than PIN photodiode.</a:t>
            </a:r>
          </a:p>
          <a:p>
            <a:pPr algn="just"/>
            <a:r>
              <a:rPr lang="en-US" dirty="0" smtClean="0"/>
              <a:t>Responsivity,</a:t>
            </a:r>
          </a:p>
          <a:p>
            <a:pPr algn="just">
              <a:buNone/>
            </a:pPr>
            <a:r>
              <a:rPr lang="en-US" dirty="0" smtClean="0"/>
              <a:t> PIN : 0.5-0.7 µA/µW.</a:t>
            </a:r>
          </a:p>
          <a:p>
            <a:pPr algn="just">
              <a:buNone/>
            </a:pPr>
            <a:r>
              <a:rPr lang="en-US" dirty="0" smtClean="0"/>
              <a:t> APD : 30-80 µA/µW.</a:t>
            </a:r>
          </a:p>
          <a:p>
            <a:pPr algn="just">
              <a:buFont typeface="Wingdings" pitchFamily="2" charset="2"/>
              <a:buChar char="q"/>
            </a:pPr>
            <a:r>
              <a:rPr lang="en-US" dirty="0" smtClean="0"/>
              <a:t>PIN is used widely in indoor application, because of the cost factor only.</a:t>
            </a:r>
          </a:p>
        </p:txBody>
      </p:sp>
      <p:pic>
        <p:nvPicPr>
          <p:cNvPr id="6" name="Content Placeholder 5"/>
          <p:cNvPicPr>
            <a:picLocks noGrp="1"/>
          </p:cNvPicPr>
          <p:nvPr>
            <p:ph sz="quarter" idx="1"/>
          </p:nvPr>
        </p:nvPicPr>
        <p:blipFill>
          <a:blip r:embed="rId2" cstate="print"/>
          <a:srcRect/>
          <a:stretch>
            <a:fillRect/>
          </a:stretch>
        </p:blipFill>
        <p:spPr bwMode="auto">
          <a:xfrm>
            <a:off x="714348" y="1928802"/>
            <a:ext cx="4071966" cy="3714776"/>
          </a:xfrm>
          <a:prstGeom prst="rect">
            <a:avLst/>
          </a:prstGeom>
          <a:noFill/>
          <a:ln w="9525">
            <a:noFill/>
            <a:miter lim="800000"/>
            <a:headEnd/>
            <a:tailEnd/>
          </a:ln>
        </p:spPr>
      </p:pic>
      <p:sp>
        <p:nvSpPr>
          <p:cNvPr id="7" name="Slide Number Placeholder 6"/>
          <p:cNvSpPr>
            <a:spLocks noGrp="1"/>
          </p:cNvSpPr>
          <p:nvPr>
            <p:ph type="sldNum" sz="quarter" idx="16"/>
          </p:nvPr>
        </p:nvSpPr>
        <p:spPr/>
        <p:txBody>
          <a:bodyPr>
            <a:normAutofit fontScale="85000" lnSpcReduction="20000"/>
          </a:bodyPr>
          <a:lstStyle/>
          <a:p>
            <a:fld id="{AD3D5C95-8A98-49ED-9B39-08683E0E600A}" type="slidenum">
              <a:rPr lang="en-IN" smtClean="0"/>
              <a:pPr/>
              <a:t>42</a:t>
            </a:fld>
            <a:endParaRPr lang="en-IN"/>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Noise in receiver	</a:t>
            </a:r>
            <a:endParaRPr lang="en-US" dirty="0"/>
          </a:p>
        </p:txBody>
      </p:sp>
      <p:sp>
        <p:nvSpPr>
          <p:cNvPr id="3" name="Content Placeholder 2"/>
          <p:cNvSpPr>
            <a:spLocks noGrp="1"/>
          </p:cNvSpPr>
          <p:nvPr>
            <p:ph sz="quarter" idx="1"/>
          </p:nvPr>
        </p:nvSpPr>
        <p:spPr/>
        <p:txBody>
          <a:bodyPr/>
          <a:lstStyle/>
          <a:p>
            <a:pPr lvl="0"/>
            <a:r>
              <a:rPr lang="en-US" dirty="0" smtClean="0"/>
              <a:t>Mainly 3 types of noise.</a:t>
            </a:r>
          </a:p>
          <a:p>
            <a:pPr lvl="0">
              <a:buNone/>
            </a:pPr>
            <a:r>
              <a:rPr lang="en-US" dirty="0" smtClean="0"/>
              <a:t>1. Dark current noise,</a:t>
            </a:r>
          </a:p>
          <a:p>
            <a:pPr lvl="0">
              <a:buNone/>
            </a:pPr>
            <a:r>
              <a:rPr lang="en-US" dirty="0" smtClean="0"/>
              <a:t>2. Quantum noise,</a:t>
            </a:r>
          </a:p>
          <a:p>
            <a:pPr lvl="0">
              <a:buNone/>
            </a:pPr>
            <a:r>
              <a:rPr lang="en-US" dirty="0" smtClean="0"/>
              <a:t>3. Thermal noise,</a:t>
            </a:r>
          </a:p>
          <a:p>
            <a:r>
              <a:rPr lang="en-US" dirty="0" smtClean="0"/>
              <a:t>Narrow band pass filters used to reduce the noise.</a:t>
            </a:r>
            <a:endParaRPr lang="en-US" dirty="0"/>
          </a:p>
        </p:txBody>
      </p:sp>
      <p:pic>
        <p:nvPicPr>
          <p:cNvPr id="4" name="Picture 3" descr="Capture.PNG"/>
          <p:cNvPicPr>
            <a:picLocks noChangeAspect="1"/>
          </p:cNvPicPr>
          <p:nvPr/>
        </p:nvPicPr>
        <p:blipFill>
          <a:blip r:embed="rId2" cstate="print"/>
          <a:stretch>
            <a:fillRect/>
          </a:stretch>
        </p:blipFill>
        <p:spPr>
          <a:xfrm>
            <a:off x="4071934" y="2285992"/>
            <a:ext cx="1219224" cy="406408"/>
          </a:xfrm>
          <a:prstGeom prst="rect">
            <a:avLst/>
          </a:prstGeom>
        </p:spPr>
      </p:pic>
      <p:pic>
        <p:nvPicPr>
          <p:cNvPr id="6" name="Picture 5" descr="Capture.PNG"/>
          <p:cNvPicPr>
            <a:picLocks noChangeAspect="1"/>
          </p:cNvPicPr>
          <p:nvPr/>
        </p:nvPicPr>
        <p:blipFill>
          <a:blip r:embed="rId3" cstate="print"/>
          <a:stretch>
            <a:fillRect/>
          </a:stretch>
        </p:blipFill>
        <p:spPr>
          <a:xfrm>
            <a:off x="4030340" y="2857496"/>
            <a:ext cx="1216152" cy="292253"/>
          </a:xfrm>
          <a:prstGeom prst="rect">
            <a:avLst/>
          </a:prstGeom>
        </p:spPr>
      </p:pic>
      <p:pic>
        <p:nvPicPr>
          <p:cNvPr id="7" name="Picture 6" descr="Capture.PNG"/>
          <p:cNvPicPr>
            <a:picLocks noChangeAspect="1"/>
          </p:cNvPicPr>
          <p:nvPr/>
        </p:nvPicPr>
        <p:blipFill>
          <a:blip r:embed="rId4" cstate="print"/>
          <a:stretch>
            <a:fillRect/>
          </a:stretch>
        </p:blipFill>
        <p:spPr>
          <a:xfrm>
            <a:off x="4060155" y="3310880"/>
            <a:ext cx="1115568" cy="329358"/>
          </a:xfrm>
          <a:prstGeom prst="rect">
            <a:avLst/>
          </a:prstGeom>
        </p:spPr>
      </p:pic>
      <p:sp>
        <p:nvSpPr>
          <p:cNvPr id="8" name="Slide Number Placeholder 7"/>
          <p:cNvSpPr>
            <a:spLocks noGrp="1"/>
          </p:cNvSpPr>
          <p:nvPr>
            <p:ph type="sldNum" sz="quarter" idx="12"/>
          </p:nvPr>
        </p:nvSpPr>
        <p:spPr/>
        <p:txBody>
          <a:bodyPr>
            <a:normAutofit fontScale="85000" lnSpcReduction="20000"/>
          </a:bodyPr>
          <a:lstStyle/>
          <a:p>
            <a:fld id="{AD3D5C95-8A98-49ED-9B39-08683E0E600A}" type="slidenum">
              <a:rPr lang="en-IN" smtClean="0"/>
              <a:pPr/>
              <a:t>43</a:t>
            </a:fld>
            <a:endParaRPr lang="en-IN"/>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 - amplifier</a:t>
            </a:r>
            <a:endParaRPr lang="en-US" dirty="0"/>
          </a:p>
        </p:txBody>
      </p:sp>
      <p:sp>
        <p:nvSpPr>
          <p:cNvPr id="3" name="Content Placeholder 2"/>
          <p:cNvSpPr>
            <a:spLocks noGrp="1"/>
          </p:cNvSpPr>
          <p:nvPr>
            <p:ph sz="quarter" idx="1"/>
          </p:nvPr>
        </p:nvSpPr>
        <p:spPr/>
        <p:txBody>
          <a:bodyPr/>
          <a:lstStyle/>
          <a:p>
            <a:pPr algn="just"/>
            <a:r>
              <a:rPr lang="en-US" dirty="0" smtClean="0"/>
              <a:t>3 types of pre-amplifiers,</a:t>
            </a:r>
          </a:p>
          <a:p>
            <a:pPr lvl="0" algn="just">
              <a:buNone/>
            </a:pPr>
            <a:r>
              <a:rPr lang="en-US" dirty="0" smtClean="0"/>
              <a:t>1. Low-impedance amplifier.</a:t>
            </a:r>
          </a:p>
          <a:p>
            <a:pPr lvl="0" algn="just">
              <a:buNone/>
            </a:pPr>
            <a:r>
              <a:rPr lang="en-US" dirty="0" smtClean="0"/>
              <a:t>2. High- impedance amplifier.</a:t>
            </a:r>
          </a:p>
          <a:p>
            <a:pPr lvl="0" algn="just">
              <a:buNone/>
            </a:pPr>
            <a:r>
              <a:rPr lang="en-US" dirty="0" smtClean="0"/>
              <a:t>3. Trans- impedance amplifier.</a:t>
            </a:r>
          </a:p>
          <a:p>
            <a:pPr algn="just">
              <a:buFont typeface="Wingdings" pitchFamily="2" charset="2"/>
              <a:buChar char="q"/>
            </a:pPr>
            <a:r>
              <a:rPr lang="en-US" dirty="0" smtClean="0"/>
              <a:t>3 parameters to choose particular amplifier – </a:t>
            </a:r>
          </a:p>
          <a:p>
            <a:pPr algn="just">
              <a:buNone/>
            </a:pPr>
            <a:r>
              <a:rPr lang="en-US" dirty="0" smtClean="0"/>
              <a:t>   noise, bandwidth and sensitivity.</a:t>
            </a:r>
          </a:p>
          <a:p>
            <a:pPr algn="just">
              <a:buFont typeface="Wingdings" pitchFamily="2" charset="2"/>
              <a:buChar char="q"/>
            </a:pPr>
            <a:r>
              <a:rPr lang="en-US" dirty="0" smtClean="0"/>
              <a:t>Load resistance play an important role.	</a:t>
            </a:r>
          </a:p>
          <a:p>
            <a:pPr algn="just">
              <a:buNone/>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44</a:t>
            </a:fld>
            <a:endParaRPr lang="en-IN"/>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 - amplifier</a:t>
            </a:r>
            <a:endParaRPr lang="en-US" dirty="0"/>
          </a:p>
        </p:txBody>
      </p:sp>
      <p:sp>
        <p:nvSpPr>
          <p:cNvPr id="3" name="Content Placeholder 2"/>
          <p:cNvSpPr>
            <a:spLocks noGrp="1"/>
          </p:cNvSpPr>
          <p:nvPr>
            <p:ph sz="quarter" idx="1"/>
          </p:nvPr>
        </p:nvSpPr>
        <p:spPr/>
        <p:txBody>
          <a:bodyPr/>
          <a:lstStyle/>
          <a:p>
            <a:pPr marL="514350" indent="-514350" algn="just">
              <a:buNone/>
            </a:pPr>
            <a:r>
              <a:rPr lang="en-US" dirty="0" smtClean="0"/>
              <a:t>1. Low impedance pre-amplifier,</a:t>
            </a:r>
          </a:p>
          <a:p>
            <a:pPr marL="514350" indent="-514350" algn="just">
              <a:buFont typeface="Wingdings" pitchFamily="2" charset="2"/>
              <a:buChar char="q"/>
            </a:pPr>
            <a:r>
              <a:rPr lang="en-US" dirty="0" smtClean="0"/>
              <a:t>High bandwidth is hindered by </a:t>
            </a:r>
          </a:p>
          <a:p>
            <a:pPr marL="514350" indent="-514350" algn="just">
              <a:buNone/>
            </a:pPr>
            <a:r>
              <a:rPr lang="en-US" dirty="0" smtClean="0"/>
              <a:t>	high noise and low sensitivity.</a:t>
            </a:r>
          </a:p>
          <a:p>
            <a:pPr marL="514350" indent="-514350" algn="just">
              <a:buNone/>
            </a:pPr>
            <a:endParaRPr lang="en-US" dirty="0" smtClean="0"/>
          </a:p>
          <a:p>
            <a:pPr marL="514350" indent="-514350" algn="just">
              <a:buNone/>
            </a:pPr>
            <a:r>
              <a:rPr lang="en-US" dirty="0" smtClean="0"/>
              <a:t>2. High impedance pre-amplifier,</a:t>
            </a:r>
          </a:p>
          <a:p>
            <a:pPr marL="514350" indent="-514350" algn="just">
              <a:buFont typeface="Wingdings" pitchFamily="2" charset="2"/>
              <a:buChar char="q"/>
            </a:pPr>
            <a:r>
              <a:rPr lang="en-US" dirty="0" smtClean="0"/>
              <a:t>Has same figure as low impedance amplifier.</a:t>
            </a:r>
          </a:p>
          <a:p>
            <a:pPr marL="514350" indent="-514350" algn="just">
              <a:buFont typeface="Wingdings" pitchFamily="2" charset="2"/>
              <a:buChar char="q"/>
            </a:pPr>
            <a:r>
              <a:rPr lang="en-US" dirty="0" smtClean="0"/>
              <a:t>Can be used at narrow band application, but not at wide band application – due to low bandwidth.</a:t>
            </a:r>
          </a:p>
          <a:p>
            <a:pPr marL="514350" indent="-514350" algn="just">
              <a:buNone/>
            </a:pPr>
            <a:endParaRPr lang="en-US" dirty="0"/>
          </a:p>
        </p:txBody>
      </p:sp>
      <p:pic>
        <p:nvPicPr>
          <p:cNvPr id="4" name="Picture 3"/>
          <p:cNvPicPr/>
          <p:nvPr/>
        </p:nvPicPr>
        <p:blipFill>
          <a:blip r:embed="rId2" cstate="print"/>
          <a:srcRect/>
          <a:stretch>
            <a:fillRect/>
          </a:stretch>
        </p:blipFill>
        <p:spPr bwMode="auto">
          <a:xfrm>
            <a:off x="5940152" y="2204864"/>
            <a:ext cx="2787792" cy="187220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45</a:t>
            </a:fld>
            <a:endParaRPr lang="en-IN"/>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 - amplifier</a:t>
            </a:r>
            <a:endParaRPr lang="en-US" dirty="0"/>
          </a:p>
        </p:txBody>
      </p:sp>
      <p:sp>
        <p:nvSpPr>
          <p:cNvPr id="3" name="Content Placeholder 2"/>
          <p:cNvSpPr>
            <a:spLocks noGrp="1"/>
          </p:cNvSpPr>
          <p:nvPr>
            <p:ph sz="quarter" idx="1"/>
          </p:nvPr>
        </p:nvSpPr>
        <p:spPr/>
        <p:txBody>
          <a:bodyPr/>
          <a:lstStyle/>
          <a:p>
            <a:pPr algn="just">
              <a:buNone/>
            </a:pPr>
            <a:r>
              <a:rPr lang="en-US" dirty="0" smtClean="0"/>
              <a:t>3. Trans impedance pre-amplifier,</a:t>
            </a:r>
          </a:p>
          <a:p>
            <a:pPr algn="just"/>
            <a:r>
              <a:rPr lang="en-US" dirty="0" smtClean="0"/>
              <a:t>Uses feedback resistance.</a:t>
            </a:r>
          </a:p>
          <a:p>
            <a:pPr algn="just"/>
            <a:r>
              <a:rPr lang="en-US" dirty="0" smtClean="0"/>
              <a:t>More bandwidth as well as more sensitivity.</a:t>
            </a:r>
          </a:p>
          <a:p>
            <a:pPr algn="just">
              <a:buFont typeface="Wingdings" pitchFamily="2" charset="2"/>
              <a:buChar char="q"/>
            </a:pPr>
            <a:r>
              <a:rPr lang="en-US" dirty="0" smtClean="0"/>
              <a:t>Most preferred.</a:t>
            </a:r>
            <a:endParaRPr lang="en-US" dirty="0"/>
          </a:p>
        </p:txBody>
      </p:sp>
      <p:pic>
        <p:nvPicPr>
          <p:cNvPr id="4" name="Picture 3"/>
          <p:cNvPicPr/>
          <p:nvPr/>
        </p:nvPicPr>
        <p:blipFill>
          <a:blip r:embed="rId2" cstate="print"/>
          <a:srcRect/>
          <a:stretch>
            <a:fillRect/>
          </a:stretch>
        </p:blipFill>
        <p:spPr bwMode="auto">
          <a:xfrm>
            <a:off x="2771800" y="3933056"/>
            <a:ext cx="3024336" cy="259854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AD3D5C95-8A98-49ED-9B39-08683E0E600A}" type="slidenum">
              <a:rPr lang="en-IN" smtClean="0"/>
              <a:pPr/>
              <a:t>46</a:t>
            </a:fld>
            <a:endParaRPr lang="en-IN"/>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Decision circuitry	</a:t>
            </a:r>
            <a:endParaRPr lang="en-US" dirty="0"/>
          </a:p>
        </p:txBody>
      </p:sp>
      <p:sp>
        <p:nvSpPr>
          <p:cNvPr id="6" name="Content Placeholder 5"/>
          <p:cNvSpPr>
            <a:spLocks noGrp="1"/>
          </p:cNvSpPr>
          <p:nvPr>
            <p:ph sz="quarter" idx="2"/>
          </p:nvPr>
        </p:nvSpPr>
        <p:spPr/>
        <p:txBody>
          <a:bodyPr>
            <a:normAutofit fontScale="92500"/>
          </a:bodyPr>
          <a:lstStyle/>
          <a:p>
            <a:pPr algn="just"/>
            <a:r>
              <a:rPr lang="en-US" dirty="0" smtClean="0"/>
              <a:t>Binary digital circuit.</a:t>
            </a:r>
          </a:p>
          <a:p>
            <a:pPr algn="just"/>
            <a:r>
              <a:rPr lang="en-US" dirty="0" smtClean="0"/>
              <a:t>Compared a threshold value with a sample value to take decision.</a:t>
            </a:r>
          </a:p>
          <a:p>
            <a:pPr algn="just"/>
            <a:r>
              <a:rPr lang="en-US" dirty="0" smtClean="0"/>
              <a:t>Triggered using a clock to synchronize.</a:t>
            </a:r>
          </a:p>
          <a:p>
            <a:pPr algn="just"/>
            <a:r>
              <a:rPr lang="en-US" dirty="0" smtClean="0"/>
              <a:t>Forward error correction and adaptive equalizer in order to improve performance.</a:t>
            </a:r>
            <a:endParaRPr lang="en-US" dirty="0"/>
          </a:p>
        </p:txBody>
      </p:sp>
      <p:pic>
        <p:nvPicPr>
          <p:cNvPr id="55298" name="Picture 2"/>
          <p:cNvPicPr>
            <a:picLocks noGrp="1" noChangeAspect="1" noChangeArrowheads="1"/>
          </p:cNvPicPr>
          <p:nvPr>
            <p:ph sz="quarter" idx="1"/>
          </p:nvPr>
        </p:nvPicPr>
        <p:blipFill>
          <a:blip r:embed="rId2" cstate="print"/>
          <a:srcRect/>
          <a:stretch>
            <a:fillRect/>
          </a:stretch>
        </p:blipFill>
        <p:spPr bwMode="auto">
          <a:xfrm>
            <a:off x="1285851" y="1825099"/>
            <a:ext cx="3023765" cy="3818480"/>
          </a:xfrm>
          <a:prstGeom prst="rect">
            <a:avLst/>
          </a:prstGeom>
          <a:noFill/>
          <a:ln w="9525">
            <a:noFill/>
            <a:miter lim="800000"/>
            <a:headEnd/>
            <a:tailEnd/>
          </a:ln>
          <a:effectLst/>
        </p:spPr>
      </p:pic>
      <p:sp>
        <p:nvSpPr>
          <p:cNvPr id="5" name="Slide Number Placeholder 4"/>
          <p:cNvSpPr>
            <a:spLocks noGrp="1"/>
          </p:cNvSpPr>
          <p:nvPr>
            <p:ph type="sldNum" sz="quarter" idx="16"/>
          </p:nvPr>
        </p:nvSpPr>
        <p:spPr/>
        <p:txBody>
          <a:bodyPr>
            <a:normAutofit fontScale="85000" lnSpcReduction="20000"/>
          </a:bodyPr>
          <a:lstStyle/>
          <a:p>
            <a:fld id="{AD3D5C95-8A98-49ED-9B39-08683E0E600A}" type="slidenum">
              <a:rPr lang="en-IN" smtClean="0"/>
              <a:pPr/>
              <a:t>47</a:t>
            </a:fld>
            <a:endParaRPr lang="en-I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Transceiver Design</a:t>
            </a:r>
            <a:endParaRPr lang="en-IN" dirty="0"/>
          </a:p>
        </p:txBody>
      </p:sp>
      <p:sp>
        <p:nvSpPr>
          <p:cNvPr id="4" name="Slide Number Placeholder 3"/>
          <p:cNvSpPr>
            <a:spLocks noGrp="1"/>
          </p:cNvSpPr>
          <p:nvPr>
            <p:ph type="sldNum" sz="quarter" idx="11"/>
          </p:nvPr>
        </p:nvSpPr>
        <p:spPr/>
        <p:txBody>
          <a:bodyPr/>
          <a:lstStyle/>
          <a:p>
            <a:fld id="{AD3D5C95-8A98-49ED-9B39-08683E0E600A}" type="slidenum">
              <a:rPr lang="en-IN" smtClean="0"/>
              <a:pPr/>
              <a:t>48</a:t>
            </a:fld>
            <a:endParaRPr lang="en-IN"/>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Transceiver Circuit Implemented 	</a:t>
            </a:r>
            <a:endParaRPr lang="en-US" dirty="0"/>
          </a:p>
        </p:txBody>
      </p:sp>
      <p:pic>
        <p:nvPicPr>
          <p:cNvPr id="67587" name="Picture 3"/>
          <p:cNvPicPr>
            <a:picLocks noGrp="1" noChangeAspect="1" noChangeArrowheads="1"/>
          </p:cNvPicPr>
          <p:nvPr>
            <p:ph sz="quarter" idx="1"/>
          </p:nvPr>
        </p:nvPicPr>
        <p:blipFill>
          <a:blip r:embed="rId2" cstate="print"/>
          <a:srcRect/>
          <a:stretch>
            <a:fillRect/>
          </a:stretch>
        </p:blipFill>
        <p:spPr bwMode="auto">
          <a:xfrm>
            <a:off x="467544" y="1628800"/>
            <a:ext cx="8244408" cy="483072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49</a:t>
            </a:fld>
            <a:endParaRPr lang="en-I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Untitled Collage.png"/>
          <p:cNvPicPr>
            <a:picLocks noGrp="1" noChangeAspect="1"/>
          </p:cNvPicPr>
          <p:nvPr>
            <p:ph sz="quarter" idx="1"/>
          </p:nvPr>
        </p:nvPicPr>
        <p:blipFill>
          <a:blip r:embed="rId2" cstate="print"/>
          <a:stretch>
            <a:fillRect/>
          </a:stretch>
        </p:blipFill>
        <p:spPr>
          <a:xfrm>
            <a:off x="1692275" y="1600200"/>
            <a:ext cx="5994400" cy="4495800"/>
          </a:xfrm>
        </p:spPr>
      </p:pic>
      <p:sp>
        <p:nvSpPr>
          <p:cNvPr id="2" name="Title 1"/>
          <p:cNvSpPr>
            <a:spLocks noGrp="1"/>
          </p:cNvSpPr>
          <p:nvPr>
            <p:ph type="title"/>
          </p:nvPr>
        </p:nvSpPr>
        <p:spPr/>
        <p:txBody>
          <a:bodyPr/>
          <a:lstStyle/>
          <a:p>
            <a:pPr algn="ctr"/>
            <a:r>
              <a:rPr lang="en-IN" dirty="0" smtClean="0"/>
              <a:t>High BW- Options</a:t>
            </a:r>
            <a:endParaRPr lang="en-IN" dirty="0"/>
          </a:p>
        </p:txBody>
      </p:sp>
      <p:sp>
        <p:nvSpPr>
          <p:cNvPr id="5" name="Down Arrow 4"/>
          <p:cNvSpPr/>
          <p:nvPr/>
        </p:nvSpPr>
        <p:spPr>
          <a:xfrm flipH="1">
            <a:off x="3419872" y="3212976"/>
            <a:ext cx="170305" cy="864096"/>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Arrow 5"/>
          <p:cNvSpPr/>
          <p:nvPr/>
        </p:nvSpPr>
        <p:spPr>
          <a:xfrm>
            <a:off x="4067944" y="2636912"/>
            <a:ext cx="864096" cy="14401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rot="2984157">
            <a:off x="4209593" y="3864981"/>
            <a:ext cx="1228871" cy="185921"/>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p:cNvSpPr>
            <a:spLocks noGrp="1"/>
          </p:cNvSpPr>
          <p:nvPr>
            <p:ph type="sldNum" sz="quarter" idx="12"/>
          </p:nvPr>
        </p:nvSpPr>
        <p:spPr/>
        <p:txBody>
          <a:bodyPr>
            <a:normAutofit fontScale="85000" lnSpcReduction="20000"/>
          </a:bodyPr>
          <a:lstStyle/>
          <a:p>
            <a:fld id="{AD3D5C95-8A98-49ED-9B39-08683E0E600A}" type="slidenum">
              <a:rPr lang="en-IN" smtClean="0"/>
              <a:pPr/>
              <a:t>5</a:t>
            </a:fld>
            <a:endParaRPr lang="en-I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of Transceiver Circuit</a:t>
            </a:r>
            <a:endParaRPr lang="en-US" dirty="0"/>
          </a:p>
        </p:txBody>
      </p:sp>
      <p:pic>
        <p:nvPicPr>
          <p:cNvPr id="68610" name="Picture 2"/>
          <p:cNvPicPr>
            <a:picLocks noGrp="1" noChangeAspect="1" noChangeArrowheads="1"/>
          </p:cNvPicPr>
          <p:nvPr>
            <p:ph sz="quarter" idx="1"/>
          </p:nvPr>
        </p:nvPicPr>
        <p:blipFill>
          <a:blip r:embed="rId2" cstate="print"/>
          <a:srcRect/>
          <a:stretch>
            <a:fillRect/>
          </a:stretch>
        </p:blipFill>
        <p:spPr bwMode="auto">
          <a:xfrm>
            <a:off x="755576" y="1844824"/>
            <a:ext cx="8028384" cy="466142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50</a:t>
            </a:fld>
            <a:endParaRPr lang="en-IN"/>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Transceiver Design Specifications </a:t>
            </a:r>
            <a:endParaRPr lang="en-US" dirty="0"/>
          </a:p>
        </p:txBody>
      </p:sp>
      <p:sp>
        <p:nvSpPr>
          <p:cNvPr id="3" name="Content Placeholder 2"/>
          <p:cNvSpPr>
            <a:spLocks noGrp="1"/>
          </p:cNvSpPr>
          <p:nvPr>
            <p:ph sz="quarter" idx="1"/>
          </p:nvPr>
        </p:nvSpPr>
        <p:spPr/>
        <p:txBody>
          <a:bodyPr>
            <a:normAutofit/>
          </a:bodyPr>
          <a:lstStyle/>
          <a:p>
            <a:pPr algn="just"/>
            <a:r>
              <a:rPr lang="en-US" dirty="0" smtClean="0"/>
              <a:t>IC used – </a:t>
            </a:r>
          </a:p>
          <a:p>
            <a:pPr marL="514350" indent="-514350" algn="just">
              <a:buFont typeface="Arial" pitchFamily="34" charset="0"/>
              <a:buChar char="•"/>
            </a:pPr>
            <a:r>
              <a:rPr lang="en-US" dirty="0" smtClean="0"/>
              <a:t>max232 – Driver of RS232(serial port).</a:t>
            </a:r>
          </a:p>
          <a:p>
            <a:pPr marL="834390" lvl="1" indent="-514350" algn="just">
              <a:buNone/>
            </a:pPr>
            <a:r>
              <a:rPr lang="en-US" dirty="0" smtClean="0"/>
              <a:t>                 - Uses dual charge pump voltage converter.  </a:t>
            </a:r>
          </a:p>
          <a:p>
            <a:pPr marL="514350" indent="-514350" algn="just">
              <a:buFont typeface="Arial" pitchFamily="34" charset="0"/>
              <a:buChar char="•"/>
            </a:pPr>
            <a:r>
              <a:rPr lang="en-US" dirty="0" smtClean="0"/>
              <a:t>7405 – For laser diode driver(35 </a:t>
            </a:r>
            <a:r>
              <a:rPr lang="en-US" dirty="0" err="1" smtClean="0"/>
              <a:t>mA</a:t>
            </a:r>
            <a:r>
              <a:rPr lang="en-US" dirty="0" smtClean="0"/>
              <a:t> @ 3V).</a:t>
            </a:r>
          </a:p>
          <a:p>
            <a:pPr marL="514350" indent="-514350" algn="just">
              <a:buFont typeface="Arial" pitchFamily="34" charset="0"/>
              <a:buChar char="•"/>
            </a:pPr>
            <a:r>
              <a:rPr lang="en-US" dirty="0" smtClean="0"/>
              <a:t>7414 – Hex inverter with Schmitt trigger.</a:t>
            </a:r>
          </a:p>
          <a:p>
            <a:pPr marL="514350" indent="-514350" algn="just">
              <a:buNone/>
            </a:pPr>
            <a:r>
              <a:rPr lang="en-US" dirty="0" smtClean="0"/>
              <a:t>               - Sharper Response.</a:t>
            </a:r>
            <a:endParaRPr lang="en-US" sz="2600" dirty="0" smtClean="0"/>
          </a:p>
          <a:p>
            <a:pPr marL="514350" indent="-514350" algn="just">
              <a:buFont typeface="Arial" pitchFamily="34" charset="0"/>
              <a:buChar char="•"/>
            </a:pPr>
            <a:r>
              <a:rPr lang="en-US" dirty="0" smtClean="0"/>
              <a:t>741 – OPAMP, with gain 10 for received signal.  	    </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51</a:t>
            </a:fld>
            <a:endParaRPr lang="en-IN"/>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Transceiver Design Specifications </a:t>
            </a:r>
            <a:endParaRPr lang="en-US" dirty="0"/>
          </a:p>
        </p:txBody>
      </p:sp>
      <p:sp>
        <p:nvSpPr>
          <p:cNvPr id="3" name="Content Placeholder 2"/>
          <p:cNvSpPr>
            <a:spLocks noGrp="1"/>
          </p:cNvSpPr>
          <p:nvPr>
            <p:ph sz="quarter" idx="1"/>
          </p:nvPr>
        </p:nvSpPr>
        <p:spPr/>
        <p:txBody>
          <a:bodyPr/>
          <a:lstStyle/>
          <a:p>
            <a:r>
              <a:rPr lang="en-US" dirty="0" smtClean="0"/>
              <a:t>Components Used – </a:t>
            </a:r>
          </a:p>
          <a:p>
            <a:pPr>
              <a:buFont typeface="Arial" pitchFamily="34" charset="0"/>
              <a:buChar char="•"/>
            </a:pPr>
            <a:r>
              <a:rPr lang="en-US" dirty="0" smtClean="0"/>
              <a:t>PIN Photo Diode – BPW – 34</a:t>
            </a:r>
          </a:p>
          <a:p>
            <a:pPr>
              <a:buNone/>
            </a:pPr>
            <a:r>
              <a:rPr lang="en-US" dirty="0" smtClean="0"/>
              <a:t>                      - 600 nm to 1050 nm</a:t>
            </a:r>
          </a:p>
          <a:p>
            <a:pPr>
              <a:buFont typeface="Arial" pitchFamily="34" charset="0"/>
              <a:buChar char="•"/>
            </a:pPr>
            <a:r>
              <a:rPr lang="en-US" dirty="0" smtClean="0"/>
              <a:t>1N4007 – gives 3.4 V to laser diode</a:t>
            </a:r>
          </a:p>
          <a:p>
            <a:pPr>
              <a:buFont typeface="Arial" pitchFamily="34" charset="0"/>
              <a:buChar char="•"/>
            </a:pPr>
            <a:r>
              <a:rPr lang="en-US" dirty="0" smtClean="0"/>
              <a:t>7805 – constant 5 V to whole circuit</a:t>
            </a:r>
          </a:p>
          <a:p>
            <a:pPr>
              <a:buFont typeface="Arial" pitchFamily="34" charset="0"/>
              <a:buChar char="•"/>
            </a:pPr>
            <a:r>
              <a:rPr lang="en-US" dirty="0" smtClean="0"/>
              <a:t>Laser diode – red laser, 670 nm, </a:t>
            </a:r>
            <a:r>
              <a:rPr lang="en-US" smtClean="0"/>
              <a:t>Class II, </a:t>
            </a:r>
            <a:r>
              <a:rPr lang="en-US" dirty="0" smtClean="0"/>
              <a:t>on-off 			keying modulation</a:t>
            </a:r>
          </a:p>
          <a:p>
            <a:pPr>
              <a:buFont typeface="Arial" pitchFamily="34" charset="0"/>
              <a:buChar char="•"/>
            </a:pPr>
            <a:r>
              <a:rPr lang="en-US" dirty="0" smtClean="0"/>
              <a:t>RS232 port – serial port for communication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52</a:t>
            </a:fld>
            <a:endParaRPr lang="en-IN"/>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Process</a:t>
            </a:r>
            <a:endParaRPr lang="en-US" dirty="0"/>
          </a:p>
        </p:txBody>
      </p:sp>
      <p:sp>
        <p:nvSpPr>
          <p:cNvPr id="3" name="Content Placeholder 2"/>
          <p:cNvSpPr>
            <a:spLocks noGrp="1"/>
          </p:cNvSpPr>
          <p:nvPr>
            <p:ph sz="quarter" idx="1"/>
          </p:nvPr>
        </p:nvSpPr>
        <p:spPr/>
        <p:txBody>
          <a:bodyPr>
            <a:normAutofit fontScale="92500" lnSpcReduction="10000"/>
          </a:bodyPr>
          <a:lstStyle/>
          <a:p>
            <a:pPr algn="just">
              <a:buFont typeface="Wingdings" pitchFamily="2" charset="2"/>
              <a:buChar char="q"/>
            </a:pPr>
            <a:r>
              <a:rPr lang="en-US" dirty="0" smtClean="0"/>
              <a:t>Transmitter part:</a:t>
            </a:r>
          </a:p>
          <a:p>
            <a:pPr marL="514350" indent="-514350" algn="just">
              <a:buAutoNum type="arabicPeriod"/>
            </a:pPr>
            <a:r>
              <a:rPr lang="en-US" dirty="0" smtClean="0"/>
              <a:t>Digital devices - CMOS/TTL logic based, device is connected to a RS232 port and its voltage levels are converted to 0 &amp; 5 V using max232.</a:t>
            </a:r>
          </a:p>
          <a:p>
            <a:pPr marL="514350" indent="-514350" algn="just">
              <a:buAutoNum type="arabicPeriod"/>
            </a:pPr>
            <a:r>
              <a:rPr lang="en-US" dirty="0" smtClean="0"/>
              <a:t>Passed through 7414 for Schmitt triggering.</a:t>
            </a:r>
          </a:p>
          <a:p>
            <a:pPr marL="514350" indent="-514350" algn="just">
              <a:buAutoNum type="arabicPeriod"/>
            </a:pPr>
            <a:r>
              <a:rPr lang="en-US" dirty="0" smtClean="0"/>
              <a:t>LASER driven through 7405 for current requirement.</a:t>
            </a:r>
          </a:p>
          <a:p>
            <a:pPr algn="just">
              <a:buFont typeface="Wingdings" pitchFamily="2" charset="2"/>
              <a:buChar char="q"/>
            </a:pPr>
            <a:r>
              <a:rPr lang="en-US" dirty="0" smtClean="0"/>
              <a:t>Receiver part:</a:t>
            </a:r>
          </a:p>
          <a:p>
            <a:pPr marL="514350" indent="-514350" algn="just">
              <a:buAutoNum type="arabicPeriod"/>
            </a:pPr>
            <a:r>
              <a:rPr lang="en-US" dirty="0" smtClean="0"/>
              <a:t>Light detected using BPW34, then amplified using 741.</a:t>
            </a:r>
          </a:p>
          <a:p>
            <a:pPr marL="514350" indent="-514350" algn="just">
              <a:buAutoNum type="arabicPeriod"/>
            </a:pPr>
            <a:r>
              <a:rPr lang="en-US" dirty="0" smtClean="0"/>
              <a:t>Sent to RS232 via max232 for voltage converter.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53</a:t>
            </a:fld>
            <a:endParaRPr lang="en-IN"/>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Channel Model</a:t>
            </a:r>
            <a:endParaRPr lang="en-IN" dirty="0"/>
          </a:p>
        </p:txBody>
      </p:sp>
      <p:sp>
        <p:nvSpPr>
          <p:cNvPr id="4" name="Slide Number Placeholder 3"/>
          <p:cNvSpPr>
            <a:spLocks noGrp="1"/>
          </p:cNvSpPr>
          <p:nvPr>
            <p:ph type="sldNum" sz="quarter" idx="11"/>
          </p:nvPr>
        </p:nvSpPr>
        <p:spPr/>
        <p:txBody>
          <a:bodyPr/>
          <a:lstStyle/>
          <a:p>
            <a:fld id="{AD3D5C95-8A98-49ED-9B39-08683E0E600A}" type="slidenum">
              <a:rPr lang="en-IN" smtClean="0"/>
              <a:pPr/>
              <a:t>54</a:t>
            </a:fld>
            <a:endParaRPr lang="en-IN"/>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05800" cy="1143000"/>
          </a:xfrm>
        </p:spPr>
        <p:txBody>
          <a:bodyPr/>
          <a:lstStyle/>
          <a:p>
            <a:r>
              <a:rPr lang="en-US" dirty="0" smtClean="0"/>
              <a:t>Environmental factors</a:t>
            </a:r>
            <a:endParaRPr lang="en-US" dirty="0"/>
          </a:p>
        </p:txBody>
      </p:sp>
      <p:pic>
        <p:nvPicPr>
          <p:cNvPr id="5" name="Picture 1084" descr="Grid"/>
          <p:cNvPicPr>
            <a:picLocks noChangeAspect="1" noChangeArrowheads="1"/>
          </p:cNvPicPr>
          <p:nvPr/>
        </p:nvPicPr>
        <p:blipFill>
          <a:blip r:embed="rId2" cstate="print">
            <a:lum contrast="18000"/>
          </a:blip>
          <a:srcRect/>
          <a:stretch>
            <a:fillRect/>
          </a:stretch>
        </p:blipFill>
        <p:spPr>
          <a:xfrm>
            <a:off x="1295400" y="1905000"/>
            <a:ext cx="6215063" cy="3968750"/>
          </a:xfrm>
          <a:prstGeom prst="rect">
            <a:avLst/>
          </a:prstGeom>
          <a:noFill/>
        </p:spPr>
      </p:pic>
      <p:sp>
        <p:nvSpPr>
          <p:cNvPr id="6" name="AutoShape 1059"/>
          <p:cNvSpPr>
            <a:spLocks noChangeArrowheads="1"/>
          </p:cNvSpPr>
          <p:nvPr/>
        </p:nvSpPr>
        <p:spPr bwMode="auto">
          <a:xfrm rot="14811741" flipH="1">
            <a:off x="4031457" y="83343"/>
            <a:ext cx="1079500" cy="6246813"/>
          </a:xfrm>
          <a:prstGeom prst="triangle">
            <a:avLst>
              <a:gd name="adj" fmla="val 11898"/>
            </a:avLst>
          </a:prstGeom>
          <a:solidFill>
            <a:srgbClr val="00A08D">
              <a:alpha val="10196"/>
            </a:srgbClr>
          </a:solidFill>
          <a:ln w="9525">
            <a:noFill/>
            <a:miter lim="800000"/>
            <a:headEnd/>
            <a:tailEnd/>
          </a:ln>
        </p:spPr>
        <p:txBody>
          <a:bodyPr wrap="none" anchor="ctr"/>
          <a:lstStyle/>
          <a:p>
            <a:endParaRPr lang="en-US"/>
          </a:p>
        </p:txBody>
      </p:sp>
      <p:pic>
        <p:nvPicPr>
          <p:cNvPr id="8" name="Picture 1082" descr="Image8_Rt_Sid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a:xfrm>
            <a:off x="6858000" y="1447800"/>
            <a:ext cx="803275" cy="2105025"/>
          </a:xfrm>
          <a:prstGeom prst="rect">
            <a:avLst/>
          </a:prstGeom>
          <a:noFill/>
        </p:spPr>
      </p:pic>
      <p:pic>
        <p:nvPicPr>
          <p:cNvPr id="9" name="Picture 1068" descr="Buildings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a:xfrm>
            <a:off x="762000" y="3505200"/>
            <a:ext cx="1019175" cy="2819400"/>
          </a:xfrm>
          <a:prstGeom prst="rect">
            <a:avLst/>
          </a:prstGeom>
          <a:noFill/>
        </p:spPr>
      </p:pic>
      <p:pic>
        <p:nvPicPr>
          <p:cNvPr id="10" name="Picture 1035" descr="sun"/>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0" y="457200"/>
            <a:ext cx="1143000" cy="1138238"/>
          </a:xfrm>
          <a:prstGeom prst="rect">
            <a:avLst/>
          </a:prstGeom>
          <a:noFill/>
          <a:ln w="9525">
            <a:noFill/>
            <a:miter lim="800000"/>
            <a:headEnd/>
            <a:tailEnd/>
          </a:ln>
        </p:spPr>
      </p:pic>
      <p:sp>
        <p:nvSpPr>
          <p:cNvPr id="11" name="Rectangle 1037"/>
          <p:cNvSpPr>
            <a:spLocks noChangeArrowheads="1"/>
          </p:cNvSpPr>
          <p:nvPr/>
        </p:nvSpPr>
        <p:spPr bwMode="auto">
          <a:xfrm>
            <a:off x="6629400" y="457200"/>
            <a:ext cx="1200150" cy="396875"/>
          </a:xfrm>
          <a:prstGeom prst="rect">
            <a:avLst/>
          </a:prstGeom>
          <a:noFill/>
          <a:ln w="9525">
            <a:noFill/>
            <a:miter lim="800000"/>
            <a:headEnd/>
            <a:tailEnd/>
          </a:ln>
        </p:spPr>
        <p:txBody>
          <a:bodyPr wrap="none">
            <a:spAutoFit/>
          </a:bodyPr>
          <a:lstStyle/>
          <a:p>
            <a:pPr algn="l"/>
            <a:r>
              <a:rPr lang="en-US" sz="2000" b="1"/>
              <a:t>Sunlight</a:t>
            </a:r>
          </a:p>
        </p:txBody>
      </p:sp>
      <p:sp>
        <p:nvSpPr>
          <p:cNvPr id="12" name="Rectangle 1038"/>
          <p:cNvSpPr>
            <a:spLocks noChangeArrowheads="1"/>
          </p:cNvSpPr>
          <p:nvPr/>
        </p:nvSpPr>
        <p:spPr bwMode="auto">
          <a:xfrm>
            <a:off x="1600200" y="2743200"/>
            <a:ext cx="1270000" cy="701675"/>
          </a:xfrm>
          <a:prstGeom prst="rect">
            <a:avLst/>
          </a:prstGeom>
          <a:noFill/>
          <a:ln w="9525">
            <a:noFill/>
            <a:miter lim="800000"/>
            <a:headEnd/>
            <a:tailEnd/>
          </a:ln>
        </p:spPr>
        <p:txBody>
          <a:bodyPr wrap="none">
            <a:spAutoFit/>
          </a:bodyPr>
          <a:lstStyle/>
          <a:p>
            <a:pPr algn="l"/>
            <a:r>
              <a:rPr lang="en-US" sz="2000" b="1"/>
              <a:t>Building </a:t>
            </a:r>
            <a:br>
              <a:rPr lang="en-US" sz="2000" b="1"/>
            </a:br>
            <a:r>
              <a:rPr lang="en-US" sz="2000" b="1"/>
              <a:t>Motion</a:t>
            </a:r>
          </a:p>
        </p:txBody>
      </p:sp>
      <p:sp>
        <p:nvSpPr>
          <p:cNvPr id="13" name="Rectangle 1041"/>
          <p:cNvSpPr>
            <a:spLocks noChangeArrowheads="1"/>
          </p:cNvSpPr>
          <p:nvPr/>
        </p:nvSpPr>
        <p:spPr bwMode="auto">
          <a:xfrm>
            <a:off x="7032625" y="3810000"/>
            <a:ext cx="1425575" cy="396875"/>
          </a:xfrm>
          <a:prstGeom prst="rect">
            <a:avLst/>
          </a:prstGeom>
          <a:noFill/>
          <a:ln w="9525">
            <a:noFill/>
            <a:miter lim="800000"/>
            <a:headEnd/>
            <a:tailEnd/>
          </a:ln>
        </p:spPr>
        <p:txBody>
          <a:bodyPr wrap="none">
            <a:spAutoFit/>
          </a:bodyPr>
          <a:lstStyle/>
          <a:p>
            <a:pPr algn="l"/>
            <a:r>
              <a:rPr lang="en-US" sz="2000" b="1"/>
              <a:t>Alignment</a:t>
            </a:r>
          </a:p>
        </p:txBody>
      </p:sp>
      <p:sp>
        <p:nvSpPr>
          <p:cNvPr id="14" name="Rectangle 1042"/>
          <p:cNvSpPr>
            <a:spLocks noChangeArrowheads="1"/>
          </p:cNvSpPr>
          <p:nvPr/>
        </p:nvSpPr>
        <p:spPr bwMode="auto">
          <a:xfrm>
            <a:off x="5026025" y="1431925"/>
            <a:ext cx="1595438" cy="701675"/>
          </a:xfrm>
          <a:prstGeom prst="rect">
            <a:avLst/>
          </a:prstGeom>
          <a:noFill/>
          <a:ln w="9525">
            <a:noFill/>
            <a:miter lim="800000"/>
            <a:headEnd/>
            <a:tailEnd/>
          </a:ln>
        </p:spPr>
        <p:txBody>
          <a:bodyPr wrap="none">
            <a:spAutoFit/>
          </a:bodyPr>
          <a:lstStyle/>
          <a:p>
            <a:pPr algn="l"/>
            <a:r>
              <a:rPr lang="en-US" sz="2000" b="1"/>
              <a:t>Window</a:t>
            </a:r>
          </a:p>
          <a:p>
            <a:pPr algn="l"/>
            <a:r>
              <a:rPr lang="en-US" sz="2000" b="1"/>
              <a:t>Attenuation</a:t>
            </a:r>
          </a:p>
        </p:txBody>
      </p:sp>
      <p:sp>
        <p:nvSpPr>
          <p:cNvPr id="15" name="Rectangle 1045"/>
          <p:cNvSpPr>
            <a:spLocks noChangeArrowheads="1"/>
          </p:cNvSpPr>
          <p:nvPr/>
        </p:nvSpPr>
        <p:spPr bwMode="auto">
          <a:xfrm>
            <a:off x="3616325" y="1965325"/>
            <a:ext cx="650875" cy="396875"/>
          </a:xfrm>
          <a:prstGeom prst="rect">
            <a:avLst/>
          </a:prstGeom>
          <a:noFill/>
          <a:ln w="9525">
            <a:noFill/>
            <a:miter lim="800000"/>
            <a:headEnd/>
            <a:tailEnd/>
          </a:ln>
        </p:spPr>
        <p:txBody>
          <a:bodyPr wrap="none">
            <a:spAutoFit/>
          </a:bodyPr>
          <a:lstStyle/>
          <a:p>
            <a:r>
              <a:rPr lang="en-US" sz="2000" b="1"/>
              <a:t>Fog</a:t>
            </a:r>
          </a:p>
        </p:txBody>
      </p:sp>
      <p:sp>
        <p:nvSpPr>
          <p:cNvPr id="17" name="Rectangle 1062"/>
          <p:cNvSpPr>
            <a:spLocks noChangeArrowheads="1"/>
          </p:cNvSpPr>
          <p:nvPr/>
        </p:nvSpPr>
        <p:spPr bwMode="auto">
          <a:xfrm>
            <a:off x="4246563" y="3886200"/>
            <a:ext cx="1620837" cy="396875"/>
          </a:xfrm>
          <a:prstGeom prst="rect">
            <a:avLst/>
          </a:prstGeom>
          <a:noFill/>
          <a:ln w="9525">
            <a:noFill/>
            <a:miter lim="800000"/>
            <a:headEnd/>
            <a:tailEnd/>
          </a:ln>
        </p:spPr>
        <p:txBody>
          <a:bodyPr wrap="none">
            <a:spAutoFit/>
          </a:bodyPr>
          <a:lstStyle/>
          <a:p>
            <a:r>
              <a:rPr lang="en-US" sz="2000" b="1"/>
              <a:t>Scintillation</a:t>
            </a:r>
          </a:p>
        </p:txBody>
      </p:sp>
      <p:sp>
        <p:nvSpPr>
          <p:cNvPr id="18" name="Rectangle 1050"/>
          <p:cNvSpPr>
            <a:spLocks noChangeArrowheads="1"/>
          </p:cNvSpPr>
          <p:nvPr/>
        </p:nvSpPr>
        <p:spPr bwMode="auto">
          <a:xfrm>
            <a:off x="5943600" y="4708525"/>
            <a:ext cx="962025" cy="396875"/>
          </a:xfrm>
          <a:prstGeom prst="rect">
            <a:avLst/>
          </a:prstGeom>
          <a:noFill/>
          <a:ln w="9525">
            <a:noFill/>
            <a:miter lim="800000"/>
            <a:headEnd/>
            <a:tailEnd/>
          </a:ln>
        </p:spPr>
        <p:txBody>
          <a:bodyPr wrap="none">
            <a:spAutoFit/>
          </a:bodyPr>
          <a:lstStyle/>
          <a:p>
            <a:pPr algn="l"/>
            <a:r>
              <a:rPr lang="en-US" sz="2000" b="1"/>
              <a:t>Range</a:t>
            </a:r>
          </a:p>
        </p:txBody>
      </p:sp>
      <p:sp>
        <p:nvSpPr>
          <p:cNvPr id="19" name="Freeform 1089"/>
          <p:cNvSpPr>
            <a:spLocks/>
          </p:cNvSpPr>
          <p:nvPr/>
        </p:nvSpPr>
        <p:spPr bwMode="auto">
          <a:xfrm>
            <a:off x="5867400" y="2971800"/>
            <a:ext cx="1143000" cy="1066800"/>
          </a:xfrm>
          <a:custGeom>
            <a:avLst/>
            <a:gdLst>
              <a:gd name="T0" fmla="*/ 720 w 720"/>
              <a:gd name="T1" fmla="*/ 672 h 672"/>
              <a:gd name="T2" fmla="*/ 432 w 720"/>
              <a:gd name="T3" fmla="*/ 528 h 672"/>
              <a:gd name="T4" fmla="*/ 144 w 720"/>
              <a:gd name="T5" fmla="*/ 288 h 672"/>
              <a:gd name="T6" fmla="*/ 0 w 720"/>
              <a:gd name="T7" fmla="*/ 0 h 672"/>
              <a:gd name="T8" fmla="*/ 0 60000 65536"/>
              <a:gd name="T9" fmla="*/ 0 60000 65536"/>
              <a:gd name="T10" fmla="*/ 0 60000 65536"/>
              <a:gd name="T11" fmla="*/ 0 60000 65536"/>
              <a:gd name="T12" fmla="*/ 0 w 720"/>
              <a:gd name="T13" fmla="*/ 0 h 672"/>
              <a:gd name="T14" fmla="*/ 720 w 720"/>
              <a:gd name="T15" fmla="*/ 672 h 672"/>
            </a:gdLst>
            <a:ahLst/>
            <a:cxnLst>
              <a:cxn ang="T8">
                <a:pos x="T0" y="T1"/>
              </a:cxn>
              <a:cxn ang="T9">
                <a:pos x="T2" y="T3"/>
              </a:cxn>
              <a:cxn ang="T10">
                <a:pos x="T4" y="T5"/>
              </a:cxn>
              <a:cxn ang="T11">
                <a:pos x="T6" y="T7"/>
              </a:cxn>
            </a:cxnLst>
            <a:rect l="T12" t="T13" r="T14" b="T15"/>
            <a:pathLst>
              <a:path w="720" h="672">
                <a:moveTo>
                  <a:pt x="720" y="672"/>
                </a:moveTo>
                <a:cubicBezTo>
                  <a:pt x="624" y="632"/>
                  <a:pt x="528" y="592"/>
                  <a:pt x="432" y="528"/>
                </a:cubicBezTo>
                <a:cubicBezTo>
                  <a:pt x="336" y="464"/>
                  <a:pt x="216" y="376"/>
                  <a:pt x="144" y="288"/>
                </a:cubicBezTo>
                <a:cubicBezTo>
                  <a:pt x="72" y="200"/>
                  <a:pt x="36" y="100"/>
                  <a:pt x="0" y="0"/>
                </a:cubicBezTo>
              </a:path>
            </a:pathLst>
          </a:custGeom>
          <a:noFill/>
          <a:ln w="9525">
            <a:solidFill>
              <a:schemeClr val="tx1"/>
            </a:solidFill>
            <a:round/>
            <a:headEnd type="none" w="med" len="med"/>
            <a:tailEnd type="triangle" w="med" len="med"/>
          </a:ln>
        </p:spPr>
        <p:txBody>
          <a:bodyPr/>
          <a:lstStyle/>
          <a:p>
            <a:endParaRPr lang="en-US"/>
          </a:p>
        </p:txBody>
      </p:sp>
      <p:grpSp>
        <p:nvGrpSpPr>
          <p:cNvPr id="3" name="Group 1098"/>
          <p:cNvGrpSpPr>
            <a:grpSpLocks/>
          </p:cNvGrpSpPr>
          <p:nvPr/>
        </p:nvGrpSpPr>
        <p:grpSpPr bwMode="auto">
          <a:xfrm>
            <a:off x="3335338" y="2286000"/>
            <a:ext cx="1922462" cy="609600"/>
            <a:chOff x="1680" y="2352"/>
            <a:chExt cx="1211" cy="384"/>
          </a:xfrm>
        </p:grpSpPr>
        <p:sp>
          <p:nvSpPr>
            <p:cNvPr id="21" name="Freeform 1093"/>
            <p:cNvSpPr>
              <a:spLocks/>
            </p:cNvSpPr>
            <p:nvPr/>
          </p:nvSpPr>
          <p:spPr bwMode="auto">
            <a:xfrm>
              <a:off x="1803" y="2495"/>
              <a:ext cx="596" cy="111"/>
            </a:xfrm>
            <a:custGeom>
              <a:avLst/>
              <a:gdLst>
                <a:gd name="T0" fmla="*/ 419 w 928"/>
                <a:gd name="T1" fmla="*/ 101 h 337"/>
                <a:gd name="T2" fmla="*/ 471 w 928"/>
                <a:gd name="T3" fmla="*/ 90 h 337"/>
                <a:gd name="T4" fmla="*/ 522 w 928"/>
                <a:gd name="T5" fmla="*/ 86 h 337"/>
                <a:gd name="T6" fmla="*/ 568 w 928"/>
                <a:gd name="T7" fmla="*/ 101 h 337"/>
                <a:gd name="T8" fmla="*/ 610 w 928"/>
                <a:gd name="T9" fmla="*/ 141 h 337"/>
                <a:gd name="T10" fmla="*/ 651 w 928"/>
                <a:gd name="T11" fmla="*/ 178 h 337"/>
                <a:gd name="T12" fmla="*/ 707 w 928"/>
                <a:gd name="T13" fmla="*/ 171 h 337"/>
                <a:gd name="T14" fmla="*/ 765 w 928"/>
                <a:gd name="T15" fmla="*/ 176 h 337"/>
                <a:gd name="T16" fmla="*/ 820 w 928"/>
                <a:gd name="T17" fmla="*/ 195 h 337"/>
                <a:gd name="T18" fmla="*/ 867 w 928"/>
                <a:gd name="T19" fmla="*/ 229 h 337"/>
                <a:gd name="T20" fmla="*/ 898 w 928"/>
                <a:gd name="T21" fmla="*/ 239 h 337"/>
                <a:gd name="T22" fmla="*/ 922 w 928"/>
                <a:gd name="T23" fmla="*/ 243 h 337"/>
                <a:gd name="T24" fmla="*/ 904 w 928"/>
                <a:gd name="T25" fmla="*/ 283 h 337"/>
                <a:gd name="T26" fmla="*/ 849 w 928"/>
                <a:gd name="T27" fmla="*/ 295 h 337"/>
                <a:gd name="T28" fmla="*/ 789 w 928"/>
                <a:gd name="T29" fmla="*/ 281 h 337"/>
                <a:gd name="T30" fmla="*/ 728 w 928"/>
                <a:gd name="T31" fmla="*/ 277 h 337"/>
                <a:gd name="T32" fmla="*/ 671 w 928"/>
                <a:gd name="T33" fmla="*/ 299 h 337"/>
                <a:gd name="T34" fmla="*/ 615 w 928"/>
                <a:gd name="T35" fmla="*/ 321 h 337"/>
                <a:gd name="T36" fmla="*/ 557 w 928"/>
                <a:gd name="T37" fmla="*/ 336 h 337"/>
                <a:gd name="T38" fmla="*/ 500 w 928"/>
                <a:gd name="T39" fmla="*/ 331 h 337"/>
                <a:gd name="T40" fmla="*/ 440 w 928"/>
                <a:gd name="T41" fmla="*/ 298 h 337"/>
                <a:gd name="T42" fmla="*/ 370 w 928"/>
                <a:gd name="T43" fmla="*/ 277 h 337"/>
                <a:gd name="T44" fmla="*/ 292 w 928"/>
                <a:gd name="T45" fmla="*/ 278 h 337"/>
                <a:gd name="T46" fmla="*/ 217 w 928"/>
                <a:gd name="T47" fmla="*/ 291 h 337"/>
                <a:gd name="T48" fmla="*/ 144 w 928"/>
                <a:gd name="T49" fmla="*/ 306 h 337"/>
                <a:gd name="T50" fmla="*/ 62 w 928"/>
                <a:gd name="T51" fmla="*/ 303 h 337"/>
                <a:gd name="T52" fmla="*/ 50 w 928"/>
                <a:gd name="T53" fmla="*/ 263 h 337"/>
                <a:gd name="T54" fmla="*/ 143 w 928"/>
                <a:gd name="T55" fmla="*/ 268 h 337"/>
                <a:gd name="T56" fmla="*/ 232 w 928"/>
                <a:gd name="T57" fmla="*/ 252 h 337"/>
                <a:gd name="T58" fmla="*/ 322 w 928"/>
                <a:gd name="T59" fmla="*/ 235 h 337"/>
                <a:gd name="T60" fmla="*/ 413 w 928"/>
                <a:gd name="T61" fmla="*/ 239 h 337"/>
                <a:gd name="T62" fmla="*/ 501 w 928"/>
                <a:gd name="T63" fmla="*/ 276 h 337"/>
                <a:gd name="T64" fmla="*/ 593 w 928"/>
                <a:gd name="T65" fmla="*/ 278 h 337"/>
                <a:gd name="T66" fmla="*/ 670 w 928"/>
                <a:gd name="T67" fmla="*/ 265 h 337"/>
                <a:gd name="T68" fmla="*/ 706 w 928"/>
                <a:gd name="T69" fmla="*/ 246 h 337"/>
                <a:gd name="T70" fmla="*/ 645 w 928"/>
                <a:gd name="T71" fmla="*/ 245 h 337"/>
                <a:gd name="T72" fmla="*/ 587 w 928"/>
                <a:gd name="T73" fmla="*/ 224 h 337"/>
                <a:gd name="T74" fmla="*/ 532 w 928"/>
                <a:gd name="T75" fmla="*/ 195 h 337"/>
                <a:gd name="T76" fmla="*/ 470 w 928"/>
                <a:gd name="T77" fmla="*/ 171 h 337"/>
                <a:gd name="T78" fmla="*/ 383 w 928"/>
                <a:gd name="T79" fmla="*/ 161 h 337"/>
                <a:gd name="T80" fmla="*/ 318 w 928"/>
                <a:gd name="T81" fmla="*/ 128 h 337"/>
                <a:gd name="T82" fmla="*/ 281 w 928"/>
                <a:gd name="T83" fmla="*/ 101 h 337"/>
                <a:gd name="T84" fmla="*/ 254 w 928"/>
                <a:gd name="T85" fmla="*/ 96 h 337"/>
                <a:gd name="T86" fmla="*/ 281 w 928"/>
                <a:gd name="T87" fmla="*/ 139 h 337"/>
                <a:gd name="T88" fmla="*/ 284 w 928"/>
                <a:gd name="T89" fmla="*/ 171 h 337"/>
                <a:gd name="T90" fmla="*/ 214 w 928"/>
                <a:gd name="T91" fmla="*/ 135 h 337"/>
                <a:gd name="T92" fmla="*/ 166 w 928"/>
                <a:gd name="T93" fmla="*/ 112 h 337"/>
                <a:gd name="T94" fmla="*/ 197 w 928"/>
                <a:gd name="T95" fmla="*/ 153 h 337"/>
                <a:gd name="T96" fmla="*/ 196 w 928"/>
                <a:gd name="T97" fmla="*/ 184 h 337"/>
                <a:gd name="T98" fmla="*/ 116 w 928"/>
                <a:gd name="T99" fmla="*/ 154 h 337"/>
                <a:gd name="T100" fmla="*/ 63 w 928"/>
                <a:gd name="T101" fmla="*/ 133 h 337"/>
                <a:gd name="T102" fmla="*/ 101 w 928"/>
                <a:gd name="T103" fmla="*/ 182 h 337"/>
                <a:gd name="T104" fmla="*/ 133 w 928"/>
                <a:gd name="T105" fmla="*/ 216 h 337"/>
                <a:gd name="T106" fmla="*/ 109 w 928"/>
                <a:gd name="T107" fmla="*/ 217 h 337"/>
                <a:gd name="T108" fmla="*/ 80 w 928"/>
                <a:gd name="T109" fmla="*/ 201 h 337"/>
                <a:gd name="T110" fmla="*/ 40 w 928"/>
                <a:gd name="T111" fmla="*/ 157 h 337"/>
                <a:gd name="T112" fmla="*/ 1 w 928"/>
                <a:gd name="T113" fmla="*/ 120 h 337"/>
                <a:gd name="T114" fmla="*/ 19 w 928"/>
                <a:gd name="T115" fmla="*/ 86 h 337"/>
                <a:gd name="T116" fmla="*/ 70 w 928"/>
                <a:gd name="T117" fmla="*/ 47 h 337"/>
                <a:gd name="T118" fmla="*/ 125 w 928"/>
                <a:gd name="T119" fmla="*/ 14 h 337"/>
                <a:gd name="T120" fmla="*/ 184 w 928"/>
                <a:gd name="T121" fmla="*/ 0 h 337"/>
                <a:gd name="T122" fmla="*/ 252 w 928"/>
                <a:gd name="T123" fmla="*/ 17 h 337"/>
                <a:gd name="T124" fmla="*/ 321 w 928"/>
                <a:gd name="T125" fmla="*/ 75 h 3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8"/>
                <a:gd name="T190" fmla="*/ 0 h 337"/>
                <a:gd name="T191" fmla="*/ 928 w 928"/>
                <a:gd name="T192" fmla="*/ 337 h 3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8" h="337">
                  <a:moveTo>
                    <a:pt x="380" y="102"/>
                  </a:moveTo>
                  <a:lnTo>
                    <a:pt x="393" y="102"/>
                  </a:lnTo>
                  <a:lnTo>
                    <a:pt x="405" y="102"/>
                  </a:lnTo>
                  <a:lnTo>
                    <a:pt x="419" y="101"/>
                  </a:lnTo>
                  <a:lnTo>
                    <a:pt x="432" y="98"/>
                  </a:lnTo>
                  <a:lnTo>
                    <a:pt x="444" y="96"/>
                  </a:lnTo>
                  <a:lnTo>
                    <a:pt x="457" y="93"/>
                  </a:lnTo>
                  <a:lnTo>
                    <a:pt x="471" y="90"/>
                  </a:lnTo>
                  <a:lnTo>
                    <a:pt x="484" y="88"/>
                  </a:lnTo>
                  <a:lnTo>
                    <a:pt x="496" y="86"/>
                  </a:lnTo>
                  <a:lnTo>
                    <a:pt x="509" y="86"/>
                  </a:lnTo>
                  <a:lnTo>
                    <a:pt x="522" y="86"/>
                  </a:lnTo>
                  <a:lnTo>
                    <a:pt x="533" y="87"/>
                  </a:lnTo>
                  <a:lnTo>
                    <a:pt x="546" y="89"/>
                  </a:lnTo>
                  <a:lnTo>
                    <a:pt x="557" y="94"/>
                  </a:lnTo>
                  <a:lnTo>
                    <a:pt x="568" y="101"/>
                  </a:lnTo>
                  <a:lnTo>
                    <a:pt x="579" y="109"/>
                  </a:lnTo>
                  <a:lnTo>
                    <a:pt x="591" y="118"/>
                  </a:lnTo>
                  <a:lnTo>
                    <a:pt x="600" y="129"/>
                  </a:lnTo>
                  <a:lnTo>
                    <a:pt x="610" y="141"/>
                  </a:lnTo>
                  <a:lnTo>
                    <a:pt x="620" y="151"/>
                  </a:lnTo>
                  <a:lnTo>
                    <a:pt x="629" y="162"/>
                  </a:lnTo>
                  <a:lnTo>
                    <a:pt x="639" y="171"/>
                  </a:lnTo>
                  <a:lnTo>
                    <a:pt x="651" y="178"/>
                  </a:lnTo>
                  <a:lnTo>
                    <a:pt x="663" y="182"/>
                  </a:lnTo>
                  <a:lnTo>
                    <a:pt x="678" y="178"/>
                  </a:lnTo>
                  <a:lnTo>
                    <a:pt x="692" y="173"/>
                  </a:lnTo>
                  <a:lnTo>
                    <a:pt x="707" y="171"/>
                  </a:lnTo>
                  <a:lnTo>
                    <a:pt x="722" y="171"/>
                  </a:lnTo>
                  <a:lnTo>
                    <a:pt x="736" y="171"/>
                  </a:lnTo>
                  <a:lnTo>
                    <a:pt x="751" y="172"/>
                  </a:lnTo>
                  <a:lnTo>
                    <a:pt x="765" y="176"/>
                  </a:lnTo>
                  <a:lnTo>
                    <a:pt x="780" y="179"/>
                  </a:lnTo>
                  <a:lnTo>
                    <a:pt x="792" y="184"/>
                  </a:lnTo>
                  <a:lnTo>
                    <a:pt x="806" y="189"/>
                  </a:lnTo>
                  <a:lnTo>
                    <a:pt x="820" y="195"/>
                  </a:lnTo>
                  <a:lnTo>
                    <a:pt x="833" y="203"/>
                  </a:lnTo>
                  <a:lnTo>
                    <a:pt x="844" y="211"/>
                  </a:lnTo>
                  <a:lnTo>
                    <a:pt x="856" y="219"/>
                  </a:lnTo>
                  <a:lnTo>
                    <a:pt x="867" y="229"/>
                  </a:lnTo>
                  <a:lnTo>
                    <a:pt x="878" y="239"/>
                  </a:lnTo>
                  <a:lnTo>
                    <a:pt x="884" y="239"/>
                  </a:lnTo>
                  <a:lnTo>
                    <a:pt x="891" y="239"/>
                  </a:lnTo>
                  <a:lnTo>
                    <a:pt x="898" y="239"/>
                  </a:lnTo>
                  <a:lnTo>
                    <a:pt x="905" y="239"/>
                  </a:lnTo>
                  <a:lnTo>
                    <a:pt x="911" y="240"/>
                  </a:lnTo>
                  <a:lnTo>
                    <a:pt x="917" y="241"/>
                  </a:lnTo>
                  <a:lnTo>
                    <a:pt x="922" y="243"/>
                  </a:lnTo>
                  <a:lnTo>
                    <a:pt x="928" y="247"/>
                  </a:lnTo>
                  <a:lnTo>
                    <a:pt x="928" y="256"/>
                  </a:lnTo>
                  <a:lnTo>
                    <a:pt x="917" y="271"/>
                  </a:lnTo>
                  <a:lnTo>
                    <a:pt x="904" y="283"/>
                  </a:lnTo>
                  <a:lnTo>
                    <a:pt x="890" y="290"/>
                  </a:lnTo>
                  <a:lnTo>
                    <a:pt x="878" y="294"/>
                  </a:lnTo>
                  <a:lnTo>
                    <a:pt x="863" y="295"/>
                  </a:lnTo>
                  <a:lnTo>
                    <a:pt x="849" y="295"/>
                  </a:lnTo>
                  <a:lnTo>
                    <a:pt x="834" y="293"/>
                  </a:lnTo>
                  <a:lnTo>
                    <a:pt x="819" y="290"/>
                  </a:lnTo>
                  <a:lnTo>
                    <a:pt x="804" y="285"/>
                  </a:lnTo>
                  <a:lnTo>
                    <a:pt x="789" y="281"/>
                  </a:lnTo>
                  <a:lnTo>
                    <a:pt x="774" y="278"/>
                  </a:lnTo>
                  <a:lnTo>
                    <a:pt x="758" y="276"/>
                  </a:lnTo>
                  <a:lnTo>
                    <a:pt x="743" y="275"/>
                  </a:lnTo>
                  <a:lnTo>
                    <a:pt x="728" y="277"/>
                  </a:lnTo>
                  <a:lnTo>
                    <a:pt x="713" y="281"/>
                  </a:lnTo>
                  <a:lnTo>
                    <a:pt x="698" y="288"/>
                  </a:lnTo>
                  <a:lnTo>
                    <a:pt x="684" y="293"/>
                  </a:lnTo>
                  <a:lnTo>
                    <a:pt x="671" y="299"/>
                  </a:lnTo>
                  <a:lnTo>
                    <a:pt x="658" y="305"/>
                  </a:lnTo>
                  <a:lnTo>
                    <a:pt x="644" y="310"/>
                  </a:lnTo>
                  <a:lnTo>
                    <a:pt x="630" y="315"/>
                  </a:lnTo>
                  <a:lnTo>
                    <a:pt x="615" y="321"/>
                  </a:lnTo>
                  <a:lnTo>
                    <a:pt x="601" y="325"/>
                  </a:lnTo>
                  <a:lnTo>
                    <a:pt x="587" y="330"/>
                  </a:lnTo>
                  <a:lnTo>
                    <a:pt x="572" y="332"/>
                  </a:lnTo>
                  <a:lnTo>
                    <a:pt x="557" y="336"/>
                  </a:lnTo>
                  <a:lnTo>
                    <a:pt x="543" y="337"/>
                  </a:lnTo>
                  <a:lnTo>
                    <a:pt x="529" y="336"/>
                  </a:lnTo>
                  <a:lnTo>
                    <a:pt x="514" y="334"/>
                  </a:lnTo>
                  <a:lnTo>
                    <a:pt x="500" y="331"/>
                  </a:lnTo>
                  <a:lnTo>
                    <a:pt x="485" y="326"/>
                  </a:lnTo>
                  <a:lnTo>
                    <a:pt x="470" y="320"/>
                  </a:lnTo>
                  <a:lnTo>
                    <a:pt x="455" y="308"/>
                  </a:lnTo>
                  <a:lnTo>
                    <a:pt x="440" y="298"/>
                  </a:lnTo>
                  <a:lnTo>
                    <a:pt x="423" y="291"/>
                  </a:lnTo>
                  <a:lnTo>
                    <a:pt x="405" y="284"/>
                  </a:lnTo>
                  <a:lnTo>
                    <a:pt x="388" y="280"/>
                  </a:lnTo>
                  <a:lnTo>
                    <a:pt x="370" y="277"/>
                  </a:lnTo>
                  <a:lnTo>
                    <a:pt x="350" y="276"/>
                  </a:lnTo>
                  <a:lnTo>
                    <a:pt x="332" y="276"/>
                  </a:lnTo>
                  <a:lnTo>
                    <a:pt x="312" y="276"/>
                  </a:lnTo>
                  <a:lnTo>
                    <a:pt x="292" y="278"/>
                  </a:lnTo>
                  <a:lnTo>
                    <a:pt x="274" y="280"/>
                  </a:lnTo>
                  <a:lnTo>
                    <a:pt x="254" y="284"/>
                  </a:lnTo>
                  <a:lnTo>
                    <a:pt x="236" y="287"/>
                  </a:lnTo>
                  <a:lnTo>
                    <a:pt x="217" y="291"/>
                  </a:lnTo>
                  <a:lnTo>
                    <a:pt x="200" y="295"/>
                  </a:lnTo>
                  <a:lnTo>
                    <a:pt x="183" y="299"/>
                  </a:lnTo>
                  <a:lnTo>
                    <a:pt x="163" y="302"/>
                  </a:lnTo>
                  <a:lnTo>
                    <a:pt x="144" y="306"/>
                  </a:lnTo>
                  <a:lnTo>
                    <a:pt x="123" y="307"/>
                  </a:lnTo>
                  <a:lnTo>
                    <a:pt x="102" y="308"/>
                  </a:lnTo>
                  <a:lnTo>
                    <a:pt x="82" y="307"/>
                  </a:lnTo>
                  <a:lnTo>
                    <a:pt x="62" y="303"/>
                  </a:lnTo>
                  <a:lnTo>
                    <a:pt x="44" y="298"/>
                  </a:lnTo>
                  <a:lnTo>
                    <a:pt x="27" y="288"/>
                  </a:lnTo>
                  <a:lnTo>
                    <a:pt x="27" y="257"/>
                  </a:lnTo>
                  <a:lnTo>
                    <a:pt x="50" y="263"/>
                  </a:lnTo>
                  <a:lnTo>
                    <a:pt x="75" y="268"/>
                  </a:lnTo>
                  <a:lnTo>
                    <a:pt x="98" y="269"/>
                  </a:lnTo>
                  <a:lnTo>
                    <a:pt x="121" y="269"/>
                  </a:lnTo>
                  <a:lnTo>
                    <a:pt x="143" y="268"/>
                  </a:lnTo>
                  <a:lnTo>
                    <a:pt x="166" y="264"/>
                  </a:lnTo>
                  <a:lnTo>
                    <a:pt x="188" y="261"/>
                  </a:lnTo>
                  <a:lnTo>
                    <a:pt x="211" y="256"/>
                  </a:lnTo>
                  <a:lnTo>
                    <a:pt x="232" y="252"/>
                  </a:lnTo>
                  <a:lnTo>
                    <a:pt x="254" y="247"/>
                  </a:lnTo>
                  <a:lnTo>
                    <a:pt x="277" y="242"/>
                  </a:lnTo>
                  <a:lnTo>
                    <a:pt x="299" y="238"/>
                  </a:lnTo>
                  <a:lnTo>
                    <a:pt x="322" y="235"/>
                  </a:lnTo>
                  <a:lnTo>
                    <a:pt x="344" y="233"/>
                  </a:lnTo>
                  <a:lnTo>
                    <a:pt x="367" y="232"/>
                  </a:lnTo>
                  <a:lnTo>
                    <a:pt x="390" y="233"/>
                  </a:lnTo>
                  <a:lnTo>
                    <a:pt x="413" y="239"/>
                  </a:lnTo>
                  <a:lnTo>
                    <a:pt x="435" y="247"/>
                  </a:lnTo>
                  <a:lnTo>
                    <a:pt x="457" y="256"/>
                  </a:lnTo>
                  <a:lnTo>
                    <a:pt x="479" y="267"/>
                  </a:lnTo>
                  <a:lnTo>
                    <a:pt x="501" y="276"/>
                  </a:lnTo>
                  <a:lnTo>
                    <a:pt x="523" y="281"/>
                  </a:lnTo>
                  <a:lnTo>
                    <a:pt x="547" y="284"/>
                  </a:lnTo>
                  <a:lnTo>
                    <a:pt x="573" y="280"/>
                  </a:lnTo>
                  <a:lnTo>
                    <a:pt x="593" y="278"/>
                  </a:lnTo>
                  <a:lnTo>
                    <a:pt x="613" y="276"/>
                  </a:lnTo>
                  <a:lnTo>
                    <a:pt x="632" y="273"/>
                  </a:lnTo>
                  <a:lnTo>
                    <a:pt x="652" y="270"/>
                  </a:lnTo>
                  <a:lnTo>
                    <a:pt x="670" y="265"/>
                  </a:lnTo>
                  <a:lnTo>
                    <a:pt x="689" y="260"/>
                  </a:lnTo>
                  <a:lnTo>
                    <a:pt x="706" y="252"/>
                  </a:lnTo>
                  <a:lnTo>
                    <a:pt x="722" y="241"/>
                  </a:lnTo>
                  <a:lnTo>
                    <a:pt x="706" y="246"/>
                  </a:lnTo>
                  <a:lnTo>
                    <a:pt x="690" y="248"/>
                  </a:lnTo>
                  <a:lnTo>
                    <a:pt x="675" y="248"/>
                  </a:lnTo>
                  <a:lnTo>
                    <a:pt x="660" y="247"/>
                  </a:lnTo>
                  <a:lnTo>
                    <a:pt x="645" y="245"/>
                  </a:lnTo>
                  <a:lnTo>
                    <a:pt x="630" y="240"/>
                  </a:lnTo>
                  <a:lnTo>
                    <a:pt x="615" y="235"/>
                  </a:lnTo>
                  <a:lnTo>
                    <a:pt x="601" y="230"/>
                  </a:lnTo>
                  <a:lnTo>
                    <a:pt x="587" y="224"/>
                  </a:lnTo>
                  <a:lnTo>
                    <a:pt x="573" y="217"/>
                  </a:lnTo>
                  <a:lnTo>
                    <a:pt x="560" y="210"/>
                  </a:lnTo>
                  <a:lnTo>
                    <a:pt x="546" y="202"/>
                  </a:lnTo>
                  <a:lnTo>
                    <a:pt x="532" y="195"/>
                  </a:lnTo>
                  <a:lnTo>
                    <a:pt x="518" y="188"/>
                  </a:lnTo>
                  <a:lnTo>
                    <a:pt x="504" y="181"/>
                  </a:lnTo>
                  <a:lnTo>
                    <a:pt x="490" y="176"/>
                  </a:lnTo>
                  <a:lnTo>
                    <a:pt x="470" y="171"/>
                  </a:lnTo>
                  <a:lnTo>
                    <a:pt x="448" y="169"/>
                  </a:lnTo>
                  <a:lnTo>
                    <a:pt x="426" y="166"/>
                  </a:lnTo>
                  <a:lnTo>
                    <a:pt x="404" y="164"/>
                  </a:lnTo>
                  <a:lnTo>
                    <a:pt x="383" y="161"/>
                  </a:lnTo>
                  <a:lnTo>
                    <a:pt x="363" y="155"/>
                  </a:lnTo>
                  <a:lnTo>
                    <a:pt x="344" y="147"/>
                  </a:lnTo>
                  <a:lnTo>
                    <a:pt x="327" y="135"/>
                  </a:lnTo>
                  <a:lnTo>
                    <a:pt x="318" y="128"/>
                  </a:lnTo>
                  <a:lnTo>
                    <a:pt x="308" y="121"/>
                  </a:lnTo>
                  <a:lnTo>
                    <a:pt x="299" y="114"/>
                  </a:lnTo>
                  <a:lnTo>
                    <a:pt x="290" y="108"/>
                  </a:lnTo>
                  <a:lnTo>
                    <a:pt x="281" y="101"/>
                  </a:lnTo>
                  <a:lnTo>
                    <a:pt x="270" y="95"/>
                  </a:lnTo>
                  <a:lnTo>
                    <a:pt x="261" y="89"/>
                  </a:lnTo>
                  <a:lnTo>
                    <a:pt x="251" y="85"/>
                  </a:lnTo>
                  <a:lnTo>
                    <a:pt x="254" y="96"/>
                  </a:lnTo>
                  <a:lnTo>
                    <a:pt x="259" y="106"/>
                  </a:lnTo>
                  <a:lnTo>
                    <a:pt x="266" y="118"/>
                  </a:lnTo>
                  <a:lnTo>
                    <a:pt x="273" y="128"/>
                  </a:lnTo>
                  <a:lnTo>
                    <a:pt x="281" y="139"/>
                  </a:lnTo>
                  <a:lnTo>
                    <a:pt x="289" y="149"/>
                  </a:lnTo>
                  <a:lnTo>
                    <a:pt x="297" y="159"/>
                  </a:lnTo>
                  <a:lnTo>
                    <a:pt x="304" y="170"/>
                  </a:lnTo>
                  <a:lnTo>
                    <a:pt x="284" y="171"/>
                  </a:lnTo>
                  <a:lnTo>
                    <a:pt x="266" y="167"/>
                  </a:lnTo>
                  <a:lnTo>
                    <a:pt x="249" y="159"/>
                  </a:lnTo>
                  <a:lnTo>
                    <a:pt x="231" y="148"/>
                  </a:lnTo>
                  <a:lnTo>
                    <a:pt x="214" y="135"/>
                  </a:lnTo>
                  <a:lnTo>
                    <a:pt x="197" y="123"/>
                  </a:lnTo>
                  <a:lnTo>
                    <a:pt x="179" y="111"/>
                  </a:lnTo>
                  <a:lnTo>
                    <a:pt x="162" y="101"/>
                  </a:lnTo>
                  <a:lnTo>
                    <a:pt x="166" y="112"/>
                  </a:lnTo>
                  <a:lnTo>
                    <a:pt x="171" y="123"/>
                  </a:lnTo>
                  <a:lnTo>
                    <a:pt x="179" y="133"/>
                  </a:lnTo>
                  <a:lnTo>
                    <a:pt x="188" y="142"/>
                  </a:lnTo>
                  <a:lnTo>
                    <a:pt x="197" y="153"/>
                  </a:lnTo>
                  <a:lnTo>
                    <a:pt x="205" y="163"/>
                  </a:lnTo>
                  <a:lnTo>
                    <a:pt x="212" y="173"/>
                  </a:lnTo>
                  <a:lnTo>
                    <a:pt x="217" y="185"/>
                  </a:lnTo>
                  <a:lnTo>
                    <a:pt x="196" y="184"/>
                  </a:lnTo>
                  <a:lnTo>
                    <a:pt x="175" y="179"/>
                  </a:lnTo>
                  <a:lnTo>
                    <a:pt x="154" y="172"/>
                  </a:lnTo>
                  <a:lnTo>
                    <a:pt x="135" y="164"/>
                  </a:lnTo>
                  <a:lnTo>
                    <a:pt x="116" y="154"/>
                  </a:lnTo>
                  <a:lnTo>
                    <a:pt x="97" y="142"/>
                  </a:lnTo>
                  <a:lnTo>
                    <a:pt x="78" y="131"/>
                  </a:lnTo>
                  <a:lnTo>
                    <a:pt x="60" y="119"/>
                  </a:lnTo>
                  <a:lnTo>
                    <a:pt x="63" y="133"/>
                  </a:lnTo>
                  <a:lnTo>
                    <a:pt x="70" y="146"/>
                  </a:lnTo>
                  <a:lnTo>
                    <a:pt x="79" y="158"/>
                  </a:lnTo>
                  <a:lnTo>
                    <a:pt x="90" y="171"/>
                  </a:lnTo>
                  <a:lnTo>
                    <a:pt x="101" y="182"/>
                  </a:lnTo>
                  <a:lnTo>
                    <a:pt x="113" y="194"/>
                  </a:lnTo>
                  <a:lnTo>
                    <a:pt x="125" y="203"/>
                  </a:lnTo>
                  <a:lnTo>
                    <a:pt x="138" y="211"/>
                  </a:lnTo>
                  <a:lnTo>
                    <a:pt x="133" y="216"/>
                  </a:lnTo>
                  <a:lnTo>
                    <a:pt x="129" y="218"/>
                  </a:lnTo>
                  <a:lnTo>
                    <a:pt x="122" y="218"/>
                  </a:lnTo>
                  <a:lnTo>
                    <a:pt x="116" y="218"/>
                  </a:lnTo>
                  <a:lnTo>
                    <a:pt x="109" y="217"/>
                  </a:lnTo>
                  <a:lnTo>
                    <a:pt x="103" y="215"/>
                  </a:lnTo>
                  <a:lnTo>
                    <a:pt x="98" y="212"/>
                  </a:lnTo>
                  <a:lnTo>
                    <a:pt x="92" y="210"/>
                  </a:lnTo>
                  <a:lnTo>
                    <a:pt x="80" y="201"/>
                  </a:lnTo>
                  <a:lnTo>
                    <a:pt x="69" y="192"/>
                  </a:lnTo>
                  <a:lnTo>
                    <a:pt x="60" y="180"/>
                  </a:lnTo>
                  <a:lnTo>
                    <a:pt x="49" y="169"/>
                  </a:lnTo>
                  <a:lnTo>
                    <a:pt x="40" y="157"/>
                  </a:lnTo>
                  <a:lnTo>
                    <a:pt x="30" y="146"/>
                  </a:lnTo>
                  <a:lnTo>
                    <a:pt x="19" y="136"/>
                  </a:lnTo>
                  <a:lnTo>
                    <a:pt x="7" y="127"/>
                  </a:lnTo>
                  <a:lnTo>
                    <a:pt x="1" y="120"/>
                  </a:lnTo>
                  <a:lnTo>
                    <a:pt x="0" y="111"/>
                  </a:lnTo>
                  <a:lnTo>
                    <a:pt x="2" y="103"/>
                  </a:lnTo>
                  <a:lnTo>
                    <a:pt x="7" y="96"/>
                  </a:lnTo>
                  <a:lnTo>
                    <a:pt x="19" y="86"/>
                  </a:lnTo>
                  <a:lnTo>
                    <a:pt x="32" y="75"/>
                  </a:lnTo>
                  <a:lnTo>
                    <a:pt x="45" y="66"/>
                  </a:lnTo>
                  <a:lnTo>
                    <a:pt x="57" y="56"/>
                  </a:lnTo>
                  <a:lnTo>
                    <a:pt x="70" y="47"/>
                  </a:lnTo>
                  <a:lnTo>
                    <a:pt x="84" y="37"/>
                  </a:lnTo>
                  <a:lnTo>
                    <a:pt x="98" y="29"/>
                  </a:lnTo>
                  <a:lnTo>
                    <a:pt x="111" y="21"/>
                  </a:lnTo>
                  <a:lnTo>
                    <a:pt x="125" y="14"/>
                  </a:lnTo>
                  <a:lnTo>
                    <a:pt x="139" y="10"/>
                  </a:lnTo>
                  <a:lnTo>
                    <a:pt x="154" y="5"/>
                  </a:lnTo>
                  <a:lnTo>
                    <a:pt x="169" y="2"/>
                  </a:lnTo>
                  <a:lnTo>
                    <a:pt x="184" y="0"/>
                  </a:lnTo>
                  <a:lnTo>
                    <a:pt x="200" y="2"/>
                  </a:lnTo>
                  <a:lnTo>
                    <a:pt x="216" y="3"/>
                  </a:lnTo>
                  <a:lnTo>
                    <a:pt x="232" y="7"/>
                  </a:lnTo>
                  <a:lnTo>
                    <a:pt x="252" y="17"/>
                  </a:lnTo>
                  <a:lnTo>
                    <a:pt x="269" y="29"/>
                  </a:lnTo>
                  <a:lnTo>
                    <a:pt x="287" y="44"/>
                  </a:lnTo>
                  <a:lnTo>
                    <a:pt x="304" y="60"/>
                  </a:lnTo>
                  <a:lnTo>
                    <a:pt x="321" y="75"/>
                  </a:lnTo>
                  <a:lnTo>
                    <a:pt x="338" y="88"/>
                  </a:lnTo>
                  <a:lnTo>
                    <a:pt x="358" y="97"/>
                  </a:lnTo>
                  <a:lnTo>
                    <a:pt x="380" y="102"/>
                  </a:lnTo>
                  <a:close/>
                </a:path>
              </a:pathLst>
            </a:custGeom>
            <a:solidFill>
              <a:schemeClr val="bg2"/>
            </a:solidFill>
            <a:ln w="9525">
              <a:noFill/>
              <a:round/>
              <a:headEnd/>
              <a:tailEnd/>
            </a:ln>
          </p:spPr>
          <p:txBody>
            <a:bodyPr/>
            <a:lstStyle/>
            <a:p>
              <a:endParaRPr lang="en-US"/>
            </a:p>
          </p:txBody>
        </p:sp>
        <p:sp>
          <p:nvSpPr>
            <p:cNvPr id="22" name="Freeform 1094"/>
            <p:cNvSpPr>
              <a:spLocks/>
            </p:cNvSpPr>
            <p:nvPr/>
          </p:nvSpPr>
          <p:spPr bwMode="auto">
            <a:xfrm>
              <a:off x="1926" y="2352"/>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sp>
          <p:nvSpPr>
            <p:cNvPr id="23" name="Freeform 1095"/>
            <p:cNvSpPr>
              <a:spLocks/>
            </p:cNvSpPr>
            <p:nvPr/>
          </p:nvSpPr>
          <p:spPr bwMode="auto">
            <a:xfrm>
              <a:off x="1680" y="2574"/>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grpSp>
      <p:grpSp>
        <p:nvGrpSpPr>
          <p:cNvPr id="4" name="Group 1106"/>
          <p:cNvGrpSpPr>
            <a:grpSpLocks/>
          </p:cNvGrpSpPr>
          <p:nvPr/>
        </p:nvGrpSpPr>
        <p:grpSpPr bwMode="auto">
          <a:xfrm>
            <a:off x="4572000" y="2971800"/>
            <a:ext cx="914400" cy="838200"/>
            <a:chOff x="2736" y="1872"/>
            <a:chExt cx="576" cy="528"/>
          </a:xfrm>
        </p:grpSpPr>
        <p:sp>
          <p:nvSpPr>
            <p:cNvPr id="25" name="Oval 1099"/>
            <p:cNvSpPr>
              <a:spLocks noChangeArrowheads="1"/>
            </p:cNvSpPr>
            <p:nvPr/>
          </p:nvSpPr>
          <p:spPr bwMode="auto">
            <a:xfrm>
              <a:off x="2736" y="2160"/>
              <a:ext cx="144" cy="144"/>
            </a:xfrm>
            <a:prstGeom prst="ellipse">
              <a:avLst/>
            </a:prstGeom>
            <a:noFill/>
            <a:ln w="9525">
              <a:solidFill>
                <a:srgbClr val="FF9933"/>
              </a:solidFill>
              <a:round/>
              <a:headEnd/>
              <a:tailEnd/>
            </a:ln>
          </p:spPr>
          <p:txBody>
            <a:bodyPr wrap="none" anchor="ctr"/>
            <a:lstStyle/>
            <a:p>
              <a:endParaRPr lang="en-US"/>
            </a:p>
          </p:txBody>
        </p:sp>
        <p:sp>
          <p:nvSpPr>
            <p:cNvPr id="26" name="Oval 1100"/>
            <p:cNvSpPr>
              <a:spLocks noChangeArrowheads="1"/>
            </p:cNvSpPr>
            <p:nvPr/>
          </p:nvSpPr>
          <p:spPr bwMode="auto">
            <a:xfrm>
              <a:off x="2928" y="2256"/>
              <a:ext cx="144" cy="144"/>
            </a:xfrm>
            <a:prstGeom prst="ellipse">
              <a:avLst/>
            </a:prstGeom>
            <a:noFill/>
            <a:ln w="9525">
              <a:solidFill>
                <a:srgbClr val="FF9933"/>
              </a:solidFill>
              <a:round/>
              <a:headEnd/>
              <a:tailEnd/>
            </a:ln>
          </p:spPr>
          <p:txBody>
            <a:bodyPr wrap="none" anchor="ctr"/>
            <a:lstStyle/>
            <a:p>
              <a:endParaRPr lang="en-US"/>
            </a:p>
          </p:txBody>
        </p:sp>
        <p:sp>
          <p:nvSpPr>
            <p:cNvPr id="27" name="Oval 1101"/>
            <p:cNvSpPr>
              <a:spLocks noChangeArrowheads="1"/>
            </p:cNvSpPr>
            <p:nvPr/>
          </p:nvSpPr>
          <p:spPr bwMode="auto">
            <a:xfrm>
              <a:off x="2928" y="2064"/>
              <a:ext cx="144" cy="144"/>
            </a:xfrm>
            <a:prstGeom prst="ellipse">
              <a:avLst/>
            </a:prstGeom>
            <a:noFill/>
            <a:ln w="9525">
              <a:solidFill>
                <a:srgbClr val="FF9933"/>
              </a:solidFill>
              <a:round/>
              <a:headEnd/>
              <a:tailEnd/>
            </a:ln>
          </p:spPr>
          <p:txBody>
            <a:bodyPr wrap="none" anchor="ctr"/>
            <a:lstStyle/>
            <a:p>
              <a:endParaRPr lang="en-US"/>
            </a:p>
          </p:txBody>
        </p:sp>
        <p:sp>
          <p:nvSpPr>
            <p:cNvPr id="28" name="Oval 1102"/>
            <p:cNvSpPr>
              <a:spLocks noChangeArrowheads="1"/>
            </p:cNvSpPr>
            <p:nvPr/>
          </p:nvSpPr>
          <p:spPr bwMode="auto">
            <a:xfrm>
              <a:off x="2736" y="1968"/>
              <a:ext cx="144" cy="144"/>
            </a:xfrm>
            <a:prstGeom prst="ellipse">
              <a:avLst/>
            </a:prstGeom>
            <a:noFill/>
            <a:ln w="9525">
              <a:solidFill>
                <a:srgbClr val="FF9933"/>
              </a:solidFill>
              <a:round/>
              <a:headEnd/>
              <a:tailEnd/>
            </a:ln>
          </p:spPr>
          <p:txBody>
            <a:bodyPr wrap="none" anchor="ctr"/>
            <a:lstStyle/>
            <a:p>
              <a:endParaRPr lang="en-US"/>
            </a:p>
          </p:txBody>
        </p:sp>
        <p:sp>
          <p:nvSpPr>
            <p:cNvPr id="29" name="Oval 1103"/>
            <p:cNvSpPr>
              <a:spLocks noChangeArrowheads="1"/>
            </p:cNvSpPr>
            <p:nvPr/>
          </p:nvSpPr>
          <p:spPr bwMode="auto">
            <a:xfrm>
              <a:off x="2976" y="1872"/>
              <a:ext cx="144" cy="144"/>
            </a:xfrm>
            <a:prstGeom prst="ellipse">
              <a:avLst/>
            </a:prstGeom>
            <a:noFill/>
            <a:ln w="9525">
              <a:solidFill>
                <a:srgbClr val="FF9933"/>
              </a:solidFill>
              <a:round/>
              <a:headEnd/>
              <a:tailEnd/>
            </a:ln>
          </p:spPr>
          <p:txBody>
            <a:bodyPr wrap="none" anchor="ctr"/>
            <a:lstStyle/>
            <a:p>
              <a:endParaRPr lang="en-US"/>
            </a:p>
          </p:txBody>
        </p:sp>
        <p:sp>
          <p:nvSpPr>
            <p:cNvPr id="30" name="Oval 1104"/>
            <p:cNvSpPr>
              <a:spLocks noChangeArrowheads="1"/>
            </p:cNvSpPr>
            <p:nvPr/>
          </p:nvSpPr>
          <p:spPr bwMode="auto">
            <a:xfrm>
              <a:off x="3168" y="2016"/>
              <a:ext cx="144" cy="144"/>
            </a:xfrm>
            <a:prstGeom prst="ellipse">
              <a:avLst/>
            </a:prstGeom>
            <a:noFill/>
            <a:ln w="9525">
              <a:solidFill>
                <a:srgbClr val="FF9933"/>
              </a:solidFill>
              <a:round/>
              <a:headEnd/>
              <a:tailEnd/>
            </a:ln>
          </p:spPr>
          <p:txBody>
            <a:bodyPr wrap="none" anchor="ctr"/>
            <a:lstStyle/>
            <a:p>
              <a:endParaRPr lang="en-US"/>
            </a:p>
          </p:txBody>
        </p:sp>
        <p:sp>
          <p:nvSpPr>
            <p:cNvPr id="31" name="Oval 1105"/>
            <p:cNvSpPr>
              <a:spLocks noChangeArrowheads="1"/>
            </p:cNvSpPr>
            <p:nvPr/>
          </p:nvSpPr>
          <p:spPr bwMode="auto">
            <a:xfrm>
              <a:off x="3120" y="2208"/>
              <a:ext cx="144" cy="144"/>
            </a:xfrm>
            <a:prstGeom prst="ellipse">
              <a:avLst/>
            </a:prstGeom>
            <a:noFill/>
            <a:ln w="9525">
              <a:solidFill>
                <a:srgbClr val="FF9933"/>
              </a:solidFill>
              <a:round/>
              <a:headEnd/>
              <a:tailEnd/>
            </a:ln>
          </p:spPr>
          <p:txBody>
            <a:bodyPr wrap="none" anchor="ctr"/>
            <a:lstStyle/>
            <a:p>
              <a:endParaRPr lang="en-US"/>
            </a:p>
          </p:txBody>
        </p:sp>
      </p:grpSp>
      <p:sp>
        <p:nvSpPr>
          <p:cNvPr id="32" name="Rectangle 1107"/>
          <p:cNvSpPr>
            <a:spLocks noChangeArrowheads="1"/>
          </p:cNvSpPr>
          <p:nvPr/>
        </p:nvSpPr>
        <p:spPr bwMode="auto">
          <a:xfrm>
            <a:off x="3276600" y="4876800"/>
            <a:ext cx="1763713" cy="396875"/>
          </a:xfrm>
          <a:prstGeom prst="rect">
            <a:avLst/>
          </a:prstGeom>
          <a:noFill/>
          <a:ln w="9525">
            <a:noFill/>
            <a:miter lim="800000"/>
            <a:headEnd/>
            <a:tailEnd/>
          </a:ln>
        </p:spPr>
        <p:txBody>
          <a:bodyPr wrap="none">
            <a:spAutoFit/>
          </a:bodyPr>
          <a:lstStyle/>
          <a:p>
            <a:pPr algn="l"/>
            <a:r>
              <a:rPr lang="en-US" sz="2000" b="1"/>
              <a:t>Obstructions</a:t>
            </a:r>
          </a:p>
        </p:txBody>
      </p:sp>
      <p:pic>
        <p:nvPicPr>
          <p:cNvPr id="33" name="Picture 1110" descr="j0215968"/>
          <p:cNvPicPr>
            <a:picLocks noChangeAspect="1" noChangeArrowheads="1"/>
          </p:cNvPicPr>
          <p:nvPr/>
        </p:nvPicPr>
        <p:blipFill>
          <a:blip r:embed="rId6" cstate="print"/>
          <a:srcRect/>
          <a:stretch>
            <a:fillRect/>
          </a:stretch>
        </p:blipFill>
        <p:spPr bwMode="auto">
          <a:xfrm>
            <a:off x="2638425" y="3505200"/>
            <a:ext cx="1552575" cy="1798638"/>
          </a:xfrm>
          <a:prstGeom prst="rect">
            <a:avLst/>
          </a:prstGeom>
          <a:noFill/>
          <a:ln w="9525">
            <a:noFill/>
            <a:miter lim="800000"/>
            <a:headEnd/>
            <a:tailEnd/>
          </a:ln>
        </p:spPr>
      </p:pic>
      <p:sp>
        <p:nvSpPr>
          <p:cNvPr id="34" name="Freeform 1111"/>
          <p:cNvSpPr>
            <a:spLocks/>
          </p:cNvSpPr>
          <p:nvPr/>
        </p:nvSpPr>
        <p:spPr bwMode="auto">
          <a:xfrm>
            <a:off x="6400800" y="1600200"/>
            <a:ext cx="533400" cy="381000"/>
          </a:xfrm>
          <a:custGeom>
            <a:avLst/>
            <a:gdLst>
              <a:gd name="T0" fmla="*/ 0 w 336"/>
              <a:gd name="T1" fmla="*/ 0 h 240"/>
              <a:gd name="T2" fmla="*/ 144 w 336"/>
              <a:gd name="T3" fmla="*/ 48 h 240"/>
              <a:gd name="T4" fmla="*/ 192 w 336"/>
              <a:gd name="T5" fmla="*/ 192 h 240"/>
              <a:gd name="T6" fmla="*/ 336 w 336"/>
              <a:gd name="T7" fmla="*/ 240 h 240"/>
              <a:gd name="T8" fmla="*/ 0 60000 65536"/>
              <a:gd name="T9" fmla="*/ 0 60000 65536"/>
              <a:gd name="T10" fmla="*/ 0 60000 65536"/>
              <a:gd name="T11" fmla="*/ 0 60000 65536"/>
              <a:gd name="T12" fmla="*/ 0 w 336"/>
              <a:gd name="T13" fmla="*/ 0 h 240"/>
              <a:gd name="T14" fmla="*/ 336 w 336"/>
              <a:gd name="T15" fmla="*/ 240 h 240"/>
            </a:gdLst>
            <a:ahLst/>
            <a:cxnLst>
              <a:cxn ang="T8">
                <a:pos x="T0" y="T1"/>
              </a:cxn>
              <a:cxn ang="T9">
                <a:pos x="T2" y="T3"/>
              </a:cxn>
              <a:cxn ang="T10">
                <a:pos x="T4" y="T5"/>
              </a:cxn>
              <a:cxn ang="T11">
                <a:pos x="T6" y="T7"/>
              </a:cxn>
            </a:cxnLst>
            <a:rect l="T12" t="T13" r="T14" b="T15"/>
            <a:pathLst>
              <a:path w="336" h="240">
                <a:moveTo>
                  <a:pt x="0" y="0"/>
                </a:moveTo>
                <a:cubicBezTo>
                  <a:pt x="56" y="8"/>
                  <a:pt x="112" y="16"/>
                  <a:pt x="144" y="48"/>
                </a:cubicBezTo>
                <a:cubicBezTo>
                  <a:pt x="176" y="80"/>
                  <a:pt x="160" y="160"/>
                  <a:pt x="192" y="192"/>
                </a:cubicBezTo>
                <a:cubicBezTo>
                  <a:pt x="224" y="224"/>
                  <a:pt x="280" y="232"/>
                  <a:pt x="336" y="240"/>
                </a:cubicBezTo>
              </a:path>
            </a:pathLst>
          </a:custGeom>
          <a:noFill/>
          <a:ln w="9525">
            <a:solidFill>
              <a:schemeClr val="tx1"/>
            </a:solidFill>
            <a:round/>
            <a:headEnd type="none" w="med" len="med"/>
            <a:tailEnd type="triangle" w="med" len="med"/>
          </a:ln>
        </p:spPr>
        <p:txBody>
          <a:bodyPr/>
          <a:lstStyle/>
          <a:p>
            <a:endParaRPr lang="en-US"/>
          </a:p>
        </p:txBody>
      </p:sp>
      <p:cxnSp>
        <p:nvCxnSpPr>
          <p:cNvPr id="35" name="AutoShape 1112"/>
          <p:cNvCxnSpPr>
            <a:cxnSpLocks noChangeShapeType="1"/>
            <a:stCxn id="12" idx="1"/>
          </p:cNvCxnSpPr>
          <p:nvPr/>
        </p:nvCxnSpPr>
        <p:spPr bwMode="auto">
          <a:xfrm rot="10800000" flipV="1">
            <a:off x="1271588" y="3094038"/>
            <a:ext cx="328612" cy="411162"/>
          </a:xfrm>
          <a:prstGeom prst="curvedConnector2">
            <a:avLst/>
          </a:prstGeom>
          <a:noFill/>
          <a:ln w="9525">
            <a:solidFill>
              <a:schemeClr val="tx1"/>
            </a:solidFill>
            <a:round/>
            <a:headEnd/>
            <a:tailEnd type="triangle" w="med" len="med"/>
          </a:ln>
        </p:spPr>
      </p:cxnSp>
      <p:grpSp>
        <p:nvGrpSpPr>
          <p:cNvPr id="7" name="Group 1113"/>
          <p:cNvGrpSpPr>
            <a:grpSpLocks/>
          </p:cNvGrpSpPr>
          <p:nvPr/>
        </p:nvGrpSpPr>
        <p:grpSpPr bwMode="auto">
          <a:xfrm>
            <a:off x="228600" y="3429000"/>
            <a:ext cx="1922463" cy="533400"/>
            <a:chOff x="1680" y="2352"/>
            <a:chExt cx="1211" cy="384"/>
          </a:xfrm>
        </p:grpSpPr>
        <p:sp>
          <p:nvSpPr>
            <p:cNvPr id="37" name="Freeform 1114"/>
            <p:cNvSpPr>
              <a:spLocks/>
            </p:cNvSpPr>
            <p:nvPr/>
          </p:nvSpPr>
          <p:spPr bwMode="auto">
            <a:xfrm>
              <a:off x="1803" y="2495"/>
              <a:ext cx="596" cy="111"/>
            </a:xfrm>
            <a:custGeom>
              <a:avLst/>
              <a:gdLst>
                <a:gd name="T0" fmla="*/ 419 w 928"/>
                <a:gd name="T1" fmla="*/ 101 h 337"/>
                <a:gd name="T2" fmla="*/ 471 w 928"/>
                <a:gd name="T3" fmla="*/ 90 h 337"/>
                <a:gd name="T4" fmla="*/ 522 w 928"/>
                <a:gd name="T5" fmla="*/ 86 h 337"/>
                <a:gd name="T6" fmla="*/ 568 w 928"/>
                <a:gd name="T7" fmla="*/ 101 h 337"/>
                <a:gd name="T8" fmla="*/ 610 w 928"/>
                <a:gd name="T9" fmla="*/ 141 h 337"/>
                <a:gd name="T10" fmla="*/ 651 w 928"/>
                <a:gd name="T11" fmla="*/ 178 h 337"/>
                <a:gd name="T12" fmla="*/ 707 w 928"/>
                <a:gd name="T13" fmla="*/ 171 h 337"/>
                <a:gd name="T14" fmla="*/ 765 w 928"/>
                <a:gd name="T15" fmla="*/ 176 h 337"/>
                <a:gd name="T16" fmla="*/ 820 w 928"/>
                <a:gd name="T17" fmla="*/ 195 h 337"/>
                <a:gd name="T18" fmla="*/ 867 w 928"/>
                <a:gd name="T19" fmla="*/ 229 h 337"/>
                <a:gd name="T20" fmla="*/ 898 w 928"/>
                <a:gd name="T21" fmla="*/ 239 h 337"/>
                <a:gd name="T22" fmla="*/ 922 w 928"/>
                <a:gd name="T23" fmla="*/ 243 h 337"/>
                <a:gd name="T24" fmla="*/ 904 w 928"/>
                <a:gd name="T25" fmla="*/ 283 h 337"/>
                <a:gd name="T26" fmla="*/ 849 w 928"/>
                <a:gd name="T27" fmla="*/ 295 h 337"/>
                <a:gd name="T28" fmla="*/ 789 w 928"/>
                <a:gd name="T29" fmla="*/ 281 h 337"/>
                <a:gd name="T30" fmla="*/ 728 w 928"/>
                <a:gd name="T31" fmla="*/ 277 h 337"/>
                <a:gd name="T32" fmla="*/ 671 w 928"/>
                <a:gd name="T33" fmla="*/ 299 h 337"/>
                <a:gd name="T34" fmla="*/ 615 w 928"/>
                <a:gd name="T35" fmla="*/ 321 h 337"/>
                <a:gd name="T36" fmla="*/ 557 w 928"/>
                <a:gd name="T37" fmla="*/ 336 h 337"/>
                <a:gd name="T38" fmla="*/ 500 w 928"/>
                <a:gd name="T39" fmla="*/ 331 h 337"/>
                <a:gd name="T40" fmla="*/ 440 w 928"/>
                <a:gd name="T41" fmla="*/ 298 h 337"/>
                <a:gd name="T42" fmla="*/ 370 w 928"/>
                <a:gd name="T43" fmla="*/ 277 h 337"/>
                <a:gd name="T44" fmla="*/ 292 w 928"/>
                <a:gd name="T45" fmla="*/ 278 h 337"/>
                <a:gd name="T46" fmla="*/ 217 w 928"/>
                <a:gd name="T47" fmla="*/ 291 h 337"/>
                <a:gd name="T48" fmla="*/ 144 w 928"/>
                <a:gd name="T49" fmla="*/ 306 h 337"/>
                <a:gd name="T50" fmla="*/ 62 w 928"/>
                <a:gd name="T51" fmla="*/ 303 h 337"/>
                <a:gd name="T52" fmla="*/ 50 w 928"/>
                <a:gd name="T53" fmla="*/ 263 h 337"/>
                <a:gd name="T54" fmla="*/ 143 w 928"/>
                <a:gd name="T55" fmla="*/ 268 h 337"/>
                <a:gd name="T56" fmla="*/ 232 w 928"/>
                <a:gd name="T57" fmla="*/ 252 h 337"/>
                <a:gd name="T58" fmla="*/ 322 w 928"/>
                <a:gd name="T59" fmla="*/ 235 h 337"/>
                <a:gd name="T60" fmla="*/ 413 w 928"/>
                <a:gd name="T61" fmla="*/ 239 h 337"/>
                <a:gd name="T62" fmla="*/ 501 w 928"/>
                <a:gd name="T63" fmla="*/ 276 h 337"/>
                <a:gd name="T64" fmla="*/ 593 w 928"/>
                <a:gd name="T65" fmla="*/ 278 h 337"/>
                <a:gd name="T66" fmla="*/ 670 w 928"/>
                <a:gd name="T67" fmla="*/ 265 h 337"/>
                <a:gd name="T68" fmla="*/ 706 w 928"/>
                <a:gd name="T69" fmla="*/ 246 h 337"/>
                <a:gd name="T70" fmla="*/ 645 w 928"/>
                <a:gd name="T71" fmla="*/ 245 h 337"/>
                <a:gd name="T72" fmla="*/ 587 w 928"/>
                <a:gd name="T73" fmla="*/ 224 h 337"/>
                <a:gd name="T74" fmla="*/ 532 w 928"/>
                <a:gd name="T75" fmla="*/ 195 h 337"/>
                <a:gd name="T76" fmla="*/ 470 w 928"/>
                <a:gd name="T77" fmla="*/ 171 h 337"/>
                <a:gd name="T78" fmla="*/ 383 w 928"/>
                <a:gd name="T79" fmla="*/ 161 h 337"/>
                <a:gd name="T80" fmla="*/ 318 w 928"/>
                <a:gd name="T81" fmla="*/ 128 h 337"/>
                <a:gd name="T82" fmla="*/ 281 w 928"/>
                <a:gd name="T83" fmla="*/ 101 h 337"/>
                <a:gd name="T84" fmla="*/ 254 w 928"/>
                <a:gd name="T85" fmla="*/ 96 h 337"/>
                <a:gd name="T86" fmla="*/ 281 w 928"/>
                <a:gd name="T87" fmla="*/ 139 h 337"/>
                <a:gd name="T88" fmla="*/ 284 w 928"/>
                <a:gd name="T89" fmla="*/ 171 h 337"/>
                <a:gd name="T90" fmla="*/ 214 w 928"/>
                <a:gd name="T91" fmla="*/ 135 h 337"/>
                <a:gd name="T92" fmla="*/ 166 w 928"/>
                <a:gd name="T93" fmla="*/ 112 h 337"/>
                <a:gd name="T94" fmla="*/ 197 w 928"/>
                <a:gd name="T95" fmla="*/ 153 h 337"/>
                <a:gd name="T96" fmla="*/ 196 w 928"/>
                <a:gd name="T97" fmla="*/ 184 h 337"/>
                <a:gd name="T98" fmla="*/ 116 w 928"/>
                <a:gd name="T99" fmla="*/ 154 h 337"/>
                <a:gd name="T100" fmla="*/ 63 w 928"/>
                <a:gd name="T101" fmla="*/ 133 h 337"/>
                <a:gd name="T102" fmla="*/ 101 w 928"/>
                <a:gd name="T103" fmla="*/ 182 h 337"/>
                <a:gd name="T104" fmla="*/ 133 w 928"/>
                <a:gd name="T105" fmla="*/ 216 h 337"/>
                <a:gd name="T106" fmla="*/ 109 w 928"/>
                <a:gd name="T107" fmla="*/ 217 h 337"/>
                <a:gd name="T108" fmla="*/ 80 w 928"/>
                <a:gd name="T109" fmla="*/ 201 h 337"/>
                <a:gd name="T110" fmla="*/ 40 w 928"/>
                <a:gd name="T111" fmla="*/ 157 h 337"/>
                <a:gd name="T112" fmla="*/ 1 w 928"/>
                <a:gd name="T113" fmla="*/ 120 h 337"/>
                <a:gd name="T114" fmla="*/ 19 w 928"/>
                <a:gd name="T115" fmla="*/ 86 h 337"/>
                <a:gd name="T116" fmla="*/ 70 w 928"/>
                <a:gd name="T117" fmla="*/ 47 h 337"/>
                <a:gd name="T118" fmla="*/ 125 w 928"/>
                <a:gd name="T119" fmla="*/ 14 h 337"/>
                <a:gd name="T120" fmla="*/ 184 w 928"/>
                <a:gd name="T121" fmla="*/ 0 h 337"/>
                <a:gd name="T122" fmla="*/ 252 w 928"/>
                <a:gd name="T123" fmla="*/ 17 h 337"/>
                <a:gd name="T124" fmla="*/ 321 w 928"/>
                <a:gd name="T125" fmla="*/ 75 h 3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8"/>
                <a:gd name="T190" fmla="*/ 0 h 337"/>
                <a:gd name="T191" fmla="*/ 928 w 928"/>
                <a:gd name="T192" fmla="*/ 337 h 3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8" h="337">
                  <a:moveTo>
                    <a:pt x="380" y="102"/>
                  </a:moveTo>
                  <a:lnTo>
                    <a:pt x="393" y="102"/>
                  </a:lnTo>
                  <a:lnTo>
                    <a:pt x="405" y="102"/>
                  </a:lnTo>
                  <a:lnTo>
                    <a:pt x="419" y="101"/>
                  </a:lnTo>
                  <a:lnTo>
                    <a:pt x="432" y="98"/>
                  </a:lnTo>
                  <a:lnTo>
                    <a:pt x="444" y="96"/>
                  </a:lnTo>
                  <a:lnTo>
                    <a:pt x="457" y="93"/>
                  </a:lnTo>
                  <a:lnTo>
                    <a:pt x="471" y="90"/>
                  </a:lnTo>
                  <a:lnTo>
                    <a:pt x="484" y="88"/>
                  </a:lnTo>
                  <a:lnTo>
                    <a:pt x="496" y="86"/>
                  </a:lnTo>
                  <a:lnTo>
                    <a:pt x="509" y="86"/>
                  </a:lnTo>
                  <a:lnTo>
                    <a:pt x="522" y="86"/>
                  </a:lnTo>
                  <a:lnTo>
                    <a:pt x="533" y="87"/>
                  </a:lnTo>
                  <a:lnTo>
                    <a:pt x="546" y="89"/>
                  </a:lnTo>
                  <a:lnTo>
                    <a:pt x="557" y="94"/>
                  </a:lnTo>
                  <a:lnTo>
                    <a:pt x="568" y="101"/>
                  </a:lnTo>
                  <a:lnTo>
                    <a:pt x="579" y="109"/>
                  </a:lnTo>
                  <a:lnTo>
                    <a:pt x="591" y="118"/>
                  </a:lnTo>
                  <a:lnTo>
                    <a:pt x="600" y="129"/>
                  </a:lnTo>
                  <a:lnTo>
                    <a:pt x="610" y="141"/>
                  </a:lnTo>
                  <a:lnTo>
                    <a:pt x="620" y="151"/>
                  </a:lnTo>
                  <a:lnTo>
                    <a:pt x="629" y="162"/>
                  </a:lnTo>
                  <a:lnTo>
                    <a:pt x="639" y="171"/>
                  </a:lnTo>
                  <a:lnTo>
                    <a:pt x="651" y="178"/>
                  </a:lnTo>
                  <a:lnTo>
                    <a:pt x="663" y="182"/>
                  </a:lnTo>
                  <a:lnTo>
                    <a:pt x="678" y="178"/>
                  </a:lnTo>
                  <a:lnTo>
                    <a:pt x="692" y="173"/>
                  </a:lnTo>
                  <a:lnTo>
                    <a:pt x="707" y="171"/>
                  </a:lnTo>
                  <a:lnTo>
                    <a:pt x="722" y="171"/>
                  </a:lnTo>
                  <a:lnTo>
                    <a:pt x="736" y="171"/>
                  </a:lnTo>
                  <a:lnTo>
                    <a:pt x="751" y="172"/>
                  </a:lnTo>
                  <a:lnTo>
                    <a:pt x="765" y="176"/>
                  </a:lnTo>
                  <a:lnTo>
                    <a:pt x="780" y="179"/>
                  </a:lnTo>
                  <a:lnTo>
                    <a:pt x="792" y="184"/>
                  </a:lnTo>
                  <a:lnTo>
                    <a:pt x="806" y="189"/>
                  </a:lnTo>
                  <a:lnTo>
                    <a:pt x="820" y="195"/>
                  </a:lnTo>
                  <a:lnTo>
                    <a:pt x="833" y="203"/>
                  </a:lnTo>
                  <a:lnTo>
                    <a:pt x="844" y="211"/>
                  </a:lnTo>
                  <a:lnTo>
                    <a:pt x="856" y="219"/>
                  </a:lnTo>
                  <a:lnTo>
                    <a:pt x="867" y="229"/>
                  </a:lnTo>
                  <a:lnTo>
                    <a:pt x="878" y="239"/>
                  </a:lnTo>
                  <a:lnTo>
                    <a:pt x="884" y="239"/>
                  </a:lnTo>
                  <a:lnTo>
                    <a:pt x="891" y="239"/>
                  </a:lnTo>
                  <a:lnTo>
                    <a:pt x="898" y="239"/>
                  </a:lnTo>
                  <a:lnTo>
                    <a:pt x="905" y="239"/>
                  </a:lnTo>
                  <a:lnTo>
                    <a:pt x="911" y="240"/>
                  </a:lnTo>
                  <a:lnTo>
                    <a:pt x="917" y="241"/>
                  </a:lnTo>
                  <a:lnTo>
                    <a:pt x="922" y="243"/>
                  </a:lnTo>
                  <a:lnTo>
                    <a:pt x="928" y="247"/>
                  </a:lnTo>
                  <a:lnTo>
                    <a:pt x="928" y="256"/>
                  </a:lnTo>
                  <a:lnTo>
                    <a:pt x="917" y="271"/>
                  </a:lnTo>
                  <a:lnTo>
                    <a:pt x="904" y="283"/>
                  </a:lnTo>
                  <a:lnTo>
                    <a:pt x="890" y="290"/>
                  </a:lnTo>
                  <a:lnTo>
                    <a:pt x="878" y="294"/>
                  </a:lnTo>
                  <a:lnTo>
                    <a:pt x="863" y="295"/>
                  </a:lnTo>
                  <a:lnTo>
                    <a:pt x="849" y="295"/>
                  </a:lnTo>
                  <a:lnTo>
                    <a:pt x="834" y="293"/>
                  </a:lnTo>
                  <a:lnTo>
                    <a:pt x="819" y="290"/>
                  </a:lnTo>
                  <a:lnTo>
                    <a:pt x="804" y="285"/>
                  </a:lnTo>
                  <a:lnTo>
                    <a:pt x="789" y="281"/>
                  </a:lnTo>
                  <a:lnTo>
                    <a:pt x="774" y="278"/>
                  </a:lnTo>
                  <a:lnTo>
                    <a:pt x="758" y="276"/>
                  </a:lnTo>
                  <a:lnTo>
                    <a:pt x="743" y="275"/>
                  </a:lnTo>
                  <a:lnTo>
                    <a:pt x="728" y="277"/>
                  </a:lnTo>
                  <a:lnTo>
                    <a:pt x="713" y="281"/>
                  </a:lnTo>
                  <a:lnTo>
                    <a:pt x="698" y="288"/>
                  </a:lnTo>
                  <a:lnTo>
                    <a:pt x="684" y="293"/>
                  </a:lnTo>
                  <a:lnTo>
                    <a:pt x="671" y="299"/>
                  </a:lnTo>
                  <a:lnTo>
                    <a:pt x="658" y="305"/>
                  </a:lnTo>
                  <a:lnTo>
                    <a:pt x="644" y="310"/>
                  </a:lnTo>
                  <a:lnTo>
                    <a:pt x="630" y="315"/>
                  </a:lnTo>
                  <a:lnTo>
                    <a:pt x="615" y="321"/>
                  </a:lnTo>
                  <a:lnTo>
                    <a:pt x="601" y="325"/>
                  </a:lnTo>
                  <a:lnTo>
                    <a:pt x="587" y="330"/>
                  </a:lnTo>
                  <a:lnTo>
                    <a:pt x="572" y="332"/>
                  </a:lnTo>
                  <a:lnTo>
                    <a:pt x="557" y="336"/>
                  </a:lnTo>
                  <a:lnTo>
                    <a:pt x="543" y="337"/>
                  </a:lnTo>
                  <a:lnTo>
                    <a:pt x="529" y="336"/>
                  </a:lnTo>
                  <a:lnTo>
                    <a:pt x="514" y="334"/>
                  </a:lnTo>
                  <a:lnTo>
                    <a:pt x="500" y="331"/>
                  </a:lnTo>
                  <a:lnTo>
                    <a:pt x="485" y="326"/>
                  </a:lnTo>
                  <a:lnTo>
                    <a:pt x="470" y="320"/>
                  </a:lnTo>
                  <a:lnTo>
                    <a:pt x="455" y="308"/>
                  </a:lnTo>
                  <a:lnTo>
                    <a:pt x="440" y="298"/>
                  </a:lnTo>
                  <a:lnTo>
                    <a:pt x="423" y="291"/>
                  </a:lnTo>
                  <a:lnTo>
                    <a:pt x="405" y="284"/>
                  </a:lnTo>
                  <a:lnTo>
                    <a:pt x="388" y="280"/>
                  </a:lnTo>
                  <a:lnTo>
                    <a:pt x="370" y="277"/>
                  </a:lnTo>
                  <a:lnTo>
                    <a:pt x="350" y="276"/>
                  </a:lnTo>
                  <a:lnTo>
                    <a:pt x="332" y="276"/>
                  </a:lnTo>
                  <a:lnTo>
                    <a:pt x="312" y="276"/>
                  </a:lnTo>
                  <a:lnTo>
                    <a:pt x="292" y="278"/>
                  </a:lnTo>
                  <a:lnTo>
                    <a:pt x="274" y="280"/>
                  </a:lnTo>
                  <a:lnTo>
                    <a:pt x="254" y="284"/>
                  </a:lnTo>
                  <a:lnTo>
                    <a:pt x="236" y="287"/>
                  </a:lnTo>
                  <a:lnTo>
                    <a:pt x="217" y="291"/>
                  </a:lnTo>
                  <a:lnTo>
                    <a:pt x="200" y="295"/>
                  </a:lnTo>
                  <a:lnTo>
                    <a:pt x="183" y="299"/>
                  </a:lnTo>
                  <a:lnTo>
                    <a:pt x="163" y="302"/>
                  </a:lnTo>
                  <a:lnTo>
                    <a:pt x="144" y="306"/>
                  </a:lnTo>
                  <a:lnTo>
                    <a:pt x="123" y="307"/>
                  </a:lnTo>
                  <a:lnTo>
                    <a:pt x="102" y="308"/>
                  </a:lnTo>
                  <a:lnTo>
                    <a:pt x="82" y="307"/>
                  </a:lnTo>
                  <a:lnTo>
                    <a:pt x="62" y="303"/>
                  </a:lnTo>
                  <a:lnTo>
                    <a:pt x="44" y="298"/>
                  </a:lnTo>
                  <a:lnTo>
                    <a:pt x="27" y="288"/>
                  </a:lnTo>
                  <a:lnTo>
                    <a:pt x="27" y="257"/>
                  </a:lnTo>
                  <a:lnTo>
                    <a:pt x="50" y="263"/>
                  </a:lnTo>
                  <a:lnTo>
                    <a:pt x="75" y="268"/>
                  </a:lnTo>
                  <a:lnTo>
                    <a:pt x="98" y="269"/>
                  </a:lnTo>
                  <a:lnTo>
                    <a:pt x="121" y="269"/>
                  </a:lnTo>
                  <a:lnTo>
                    <a:pt x="143" y="268"/>
                  </a:lnTo>
                  <a:lnTo>
                    <a:pt x="166" y="264"/>
                  </a:lnTo>
                  <a:lnTo>
                    <a:pt x="188" y="261"/>
                  </a:lnTo>
                  <a:lnTo>
                    <a:pt x="211" y="256"/>
                  </a:lnTo>
                  <a:lnTo>
                    <a:pt x="232" y="252"/>
                  </a:lnTo>
                  <a:lnTo>
                    <a:pt x="254" y="247"/>
                  </a:lnTo>
                  <a:lnTo>
                    <a:pt x="277" y="242"/>
                  </a:lnTo>
                  <a:lnTo>
                    <a:pt x="299" y="238"/>
                  </a:lnTo>
                  <a:lnTo>
                    <a:pt x="322" y="235"/>
                  </a:lnTo>
                  <a:lnTo>
                    <a:pt x="344" y="233"/>
                  </a:lnTo>
                  <a:lnTo>
                    <a:pt x="367" y="232"/>
                  </a:lnTo>
                  <a:lnTo>
                    <a:pt x="390" y="233"/>
                  </a:lnTo>
                  <a:lnTo>
                    <a:pt x="413" y="239"/>
                  </a:lnTo>
                  <a:lnTo>
                    <a:pt x="435" y="247"/>
                  </a:lnTo>
                  <a:lnTo>
                    <a:pt x="457" y="256"/>
                  </a:lnTo>
                  <a:lnTo>
                    <a:pt x="479" y="267"/>
                  </a:lnTo>
                  <a:lnTo>
                    <a:pt x="501" y="276"/>
                  </a:lnTo>
                  <a:lnTo>
                    <a:pt x="523" y="281"/>
                  </a:lnTo>
                  <a:lnTo>
                    <a:pt x="547" y="284"/>
                  </a:lnTo>
                  <a:lnTo>
                    <a:pt x="573" y="280"/>
                  </a:lnTo>
                  <a:lnTo>
                    <a:pt x="593" y="278"/>
                  </a:lnTo>
                  <a:lnTo>
                    <a:pt x="613" y="276"/>
                  </a:lnTo>
                  <a:lnTo>
                    <a:pt x="632" y="273"/>
                  </a:lnTo>
                  <a:lnTo>
                    <a:pt x="652" y="270"/>
                  </a:lnTo>
                  <a:lnTo>
                    <a:pt x="670" y="265"/>
                  </a:lnTo>
                  <a:lnTo>
                    <a:pt x="689" y="260"/>
                  </a:lnTo>
                  <a:lnTo>
                    <a:pt x="706" y="252"/>
                  </a:lnTo>
                  <a:lnTo>
                    <a:pt x="722" y="241"/>
                  </a:lnTo>
                  <a:lnTo>
                    <a:pt x="706" y="246"/>
                  </a:lnTo>
                  <a:lnTo>
                    <a:pt x="690" y="248"/>
                  </a:lnTo>
                  <a:lnTo>
                    <a:pt x="675" y="248"/>
                  </a:lnTo>
                  <a:lnTo>
                    <a:pt x="660" y="247"/>
                  </a:lnTo>
                  <a:lnTo>
                    <a:pt x="645" y="245"/>
                  </a:lnTo>
                  <a:lnTo>
                    <a:pt x="630" y="240"/>
                  </a:lnTo>
                  <a:lnTo>
                    <a:pt x="615" y="235"/>
                  </a:lnTo>
                  <a:lnTo>
                    <a:pt x="601" y="230"/>
                  </a:lnTo>
                  <a:lnTo>
                    <a:pt x="587" y="224"/>
                  </a:lnTo>
                  <a:lnTo>
                    <a:pt x="573" y="217"/>
                  </a:lnTo>
                  <a:lnTo>
                    <a:pt x="560" y="210"/>
                  </a:lnTo>
                  <a:lnTo>
                    <a:pt x="546" y="202"/>
                  </a:lnTo>
                  <a:lnTo>
                    <a:pt x="532" y="195"/>
                  </a:lnTo>
                  <a:lnTo>
                    <a:pt x="518" y="188"/>
                  </a:lnTo>
                  <a:lnTo>
                    <a:pt x="504" y="181"/>
                  </a:lnTo>
                  <a:lnTo>
                    <a:pt x="490" y="176"/>
                  </a:lnTo>
                  <a:lnTo>
                    <a:pt x="470" y="171"/>
                  </a:lnTo>
                  <a:lnTo>
                    <a:pt x="448" y="169"/>
                  </a:lnTo>
                  <a:lnTo>
                    <a:pt x="426" y="166"/>
                  </a:lnTo>
                  <a:lnTo>
                    <a:pt x="404" y="164"/>
                  </a:lnTo>
                  <a:lnTo>
                    <a:pt x="383" y="161"/>
                  </a:lnTo>
                  <a:lnTo>
                    <a:pt x="363" y="155"/>
                  </a:lnTo>
                  <a:lnTo>
                    <a:pt x="344" y="147"/>
                  </a:lnTo>
                  <a:lnTo>
                    <a:pt x="327" y="135"/>
                  </a:lnTo>
                  <a:lnTo>
                    <a:pt x="318" y="128"/>
                  </a:lnTo>
                  <a:lnTo>
                    <a:pt x="308" y="121"/>
                  </a:lnTo>
                  <a:lnTo>
                    <a:pt x="299" y="114"/>
                  </a:lnTo>
                  <a:lnTo>
                    <a:pt x="290" y="108"/>
                  </a:lnTo>
                  <a:lnTo>
                    <a:pt x="281" y="101"/>
                  </a:lnTo>
                  <a:lnTo>
                    <a:pt x="270" y="95"/>
                  </a:lnTo>
                  <a:lnTo>
                    <a:pt x="261" y="89"/>
                  </a:lnTo>
                  <a:lnTo>
                    <a:pt x="251" y="85"/>
                  </a:lnTo>
                  <a:lnTo>
                    <a:pt x="254" y="96"/>
                  </a:lnTo>
                  <a:lnTo>
                    <a:pt x="259" y="106"/>
                  </a:lnTo>
                  <a:lnTo>
                    <a:pt x="266" y="118"/>
                  </a:lnTo>
                  <a:lnTo>
                    <a:pt x="273" y="128"/>
                  </a:lnTo>
                  <a:lnTo>
                    <a:pt x="281" y="139"/>
                  </a:lnTo>
                  <a:lnTo>
                    <a:pt x="289" y="149"/>
                  </a:lnTo>
                  <a:lnTo>
                    <a:pt x="297" y="159"/>
                  </a:lnTo>
                  <a:lnTo>
                    <a:pt x="304" y="170"/>
                  </a:lnTo>
                  <a:lnTo>
                    <a:pt x="284" y="171"/>
                  </a:lnTo>
                  <a:lnTo>
                    <a:pt x="266" y="167"/>
                  </a:lnTo>
                  <a:lnTo>
                    <a:pt x="249" y="159"/>
                  </a:lnTo>
                  <a:lnTo>
                    <a:pt x="231" y="148"/>
                  </a:lnTo>
                  <a:lnTo>
                    <a:pt x="214" y="135"/>
                  </a:lnTo>
                  <a:lnTo>
                    <a:pt x="197" y="123"/>
                  </a:lnTo>
                  <a:lnTo>
                    <a:pt x="179" y="111"/>
                  </a:lnTo>
                  <a:lnTo>
                    <a:pt x="162" y="101"/>
                  </a:lnTo>
                  <a:lnTo>
                    <a:pt x="166" y="112"/>
                  </a:lnTo>
                  <a:lnTo>
                    <a:pt x="171" y="123"/>
                  </a:lnTo>
                  <a:lnTo>
                    <a:pt x="179" y="133"/>
                  </a:lnTo>
                  <a:lnTo>
                    <a:pt x="188" y="142"/>
                  </a:lnTo>
                  <a:lnTo>
                    <a:pt x="197" y="153"/>
                  </a:lnTo>
                  <a:lnTo>
                    <a:pt x="205" y="163"/>
                  </a:lnTo>
                  <a:lnTo>
                    <a:pt x="212" y="173"/>
                  </a:lnTo>
                  <a:lnTo>
                    <a:pt x="217" y="185"/>
                  </a:lnTo>
                  <a:lnTo>
                    <a:pt x="196" y="184"/>
                  </a:lnTo>
                  <a:lnTo>
                    <a:pt x="175" y="179"/>
                  </a:lnTo>
                  <a:lnTo>
                    <a:pt x="154" y="172"/>
                  </a:lnTo>
                  <a:lnTo>
                    <a:pt x="135" y="164"/>
                  </a:lnTo>
                  <a:lnTo>
                    <a:pt x="116" y="154"/>
                  </a:lnTo>
                  <a:lnTo>
                    <a:pt x="97" y="142"/>
                  </a:lnTo>
                  <a:lnTo>
                    <a:pt x="78" y="131"/>
                  </a:lnTo>
                  <a:lnTo>
                    <a:pt x="60" y="119"/>
                  </a:lnTo>
                  <a:lnTo>
                    <a:pt x="63" y="133"/>
                  </a:lnTo>
                  <a:lnTo>
                    <a:pt x="70" y="146"/>
                  </a:lnTo>
                  <a:lnTo>
                    <a:pt x="79" y="158"/>
                  </a:lnTo>
                  <a:lnTo>
                    <a:pt x="90" y="171"/>
                  </a:lnTo>
                  <a:lnTo>
                    <a:pt x="101" y="182"/>
                  </a:lnTo>
                  <a:lnTo>
                    <a:pt x="113" y="194"/>
                  </a:lnTo>
                  <a:lnTo>
                    <a:pt x="125" y="203"/>
                  </a:lnTo>
                  <a:lnTo>
                    <a:pt x="138" y="211"/>
                  </a:lnTo>
                  <a:lnTo>
                    <a:pt x="133" y="216"/>
                  </a:lnTo>
                  <a:lnTo>
                    <a:pt x="129" y="218"/>
                  </a:lnTo>
                  <a:lnTo>
                    <a:pt x="122" y="218"/>
                  </a:lnTo>
                  <a:lnTo>
                    <a:pt x="116" y="218"/>
                  </a:lnTo>
                  <a:lnTo>
                    <a:pt x="109" y="217"/>
                  </a:lnTo>
                  <a:lnTo>
                    <a:pt x="103" y="215"/>
                  </a:lnTo>
                  <a:lnTo>
                    <a:pt x="98" y="212"/>
                  </a:lnTo>
                  <a:lnTo>
                    <a:pt x="92" y="210"/>
                  </a:lnTo>
                  <a:lnTo>
                    <a:pt x="80" y="201"/>
                  </a:lnTo>
                  <a:lnTo>
                    <a:pt x="69" y="192"/>
                  </a:lnTo>
                  <a:lnTo>
                    <a:pt x="60" y="180"/>
                  </a:lnTo>
                  <a:lnTo>
                    <a:pt x="49" y="169"/>
                  </a:lnTo>
                  <a:lnTo>
                    <a:pt x="40" y="157"/>
                  </a:lnTo>
                  <a:lnTo>
                    <a:pt x="30" y="146"/>
                  </a:lnTo>
                  <a:lnTo>
                    <a:pt x="19" y="136"/>
                  </a:lnTo>
                  <a:lnTo>
                    <a:pt x="7" y="127"/>
                  </a:lnTo>
                  <a:lnTo>
                    <a:pt x="1" y="120"/>
                  </a:lnTo>
                  <a:lnTo>
                    <a:pt x="0" y="111"/>
                  </a:lnTo>
                  <a:lnTo>
                    <a:pt x="2" y="103"/>
                  </a:lnTo>
                  <a:lnTo>
                    <a:pt x="7" y="96"/>
                  </a:lnTo>
                  <a:lnTo>
                    <a:pt x="19" y="86"/>
                  </a:lnTo>
                  <a:lnTo>
                    <a:pt x="32" y="75"/>
                  </a:lnTo>
                  <a:lnTo>
                    <a:pt x="45" y="66"/>
                  </a:lnTo>
                  <a:lnTo>
                    <a:pt x="57" y="56"/>
                  </a:lnTo>
                  <a:lnTo>
                    <a:pt x="70" y="47"/>
                  </a:lnTo>
                  <a:lnTo>
                    <a:pt x="84" y="37"/>
                  </a:lnTo>
                  <a:lnTo>
                    <a:pt x="98" y="29"/>
                  </a:lnTo>
                  <a:lnTo>
                    <a:pt x="111" y="21"/>
                  </a:lnTo>
                  <a:lnTo>
                    <a:pt x="125" y="14"/>
                  </a:lnTo>
                  <a:lnTo>
                    <a:pt x="139" y="10"/>
                  </a:lnTo>
                  <a:lnTo>
                    <a:pt x="154" y="5"/>
                  </a:lnTo>
                  <a:lnTo>
                    <a:pt x="169" y="2"/>
                  </a:lnTo>
                  <a:lnTo>
                    <a:pt x="184" y="0"/>
                  </a:lnTo>
                  <a:lnTo>
                    <a:pt x="200" y="2"/>
                  </a:lnTo>
                  <a:lnTo>
                    <a:pt x="216" y="3"/>
                  </a:lnTo>
                  <a:lnTo>
                    <a:pt x="232" y="7"/>
                  </a:lnTo>
                  <a:lnTo>
                    <a:pt x="252" y="17"/>
                  </a:lnTo>
                  <a:lnTo>
                    <a:pt x="269" y="29"/>
                  </a:lnTo>
                  <a:lnTo>
                    <a:pt x="287" y="44"/>
                  </a:lnTo>
                  <a:lnTo>
                    <a:pt x="304" y="60"/>
                  </a:lnTo>
                  <a:lnTo>
                    <a:pt x="321" y="75"/>
                  </a:lnTo>
                  <a:lnTo>
                    <a:pt x="338" y="88"/>
                  </a:lnTo>
                  <a:lnTo>
                    <a:pt x="358" y="97"/>
                  </a:lnTo>
                  <a:lnTo>
                    <a:pt x="380" y="102"/>
                  </a:lnTo>
                  <a:close/>
                </a:path>
              </a:pathLst>
            </a:custGeom>
            <a:solidFill>
              <a:schemeClr val="bg2"/>
            </a:solidFill>
            <a:ln w="9525">
              <a:noFill/>
              <a:round/>
              <a:headEnd/>
              <a:tailEnd/>
            </a:ln>
          </p:spPr>
          <p:txBody>
            <a:bodyPr/>
            <a:lstStyle/>
            <a:p>
              <a:endParaRPr lang="en-US"/>
            </a:p>
          </p:txBody>
        </p:sp>
        <p:sp>
          <p:nvSpPr>
            <p:cNvPr id="38" name="Freeform 1115"/>
            <p:cNvSpPr>
              <a:spLocks/>
            </p:cNvSpPr>
            <p:nvPr/>
          </p:nvSpPr>
          <p:spPr bwMode="auto">
            <a:xfrm>
              <a:off x="1926" y="2352"/>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sp>
          <p:nvSpPr>
            <p:cNvPr id="39" name="Freeform 1116"/>
            <p:cNvSpPr>
              <a:spLocks/>
            </p:cNvSpPr>
            <p:nvPr/>
          </p:nvSpPr>
          <p:spPr bwMode="auto">
            <a:xfrm>
              <a:off x="1680" y="2574"/>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grpSp>
      <p:grpSp>
        <p:nvGrpSpPr>
          <p:cNvPr id="20" name="Group 1117"/>
          <p:cNvGrpSpPr>
            <a:grpSpLocks/>
          </p:cNvGrpSpPr>
          <p:nvPr/>
        </p:nvGrpSpPr>
        <p:grpSpPr bwMode="auto">
          <a:xfrm>
            <a:off x="228600" y="4495800"/>
            <a:ext cx="1922463" cy="533400"/>
            <a:chOff x="1680" y="2352"/>
            <a:chExt cx="1211" cy="384"/>
          </a:xfrm>
        </p:grpSpPr>
        <p:sp>
          <p:nvSpPr>
            <p:cNvPr id="41" name="Freeform 1118"/>
            <p:cNvSpPr>
              <a:spLocks/>
            </p:cNvSpPr>
            <p:nvPr/>
          </p:nvSpPr>
          <p:spPr bwMode="auto">
            <a:xfrm>
              <a:off x="1803" y="2495"/>
              <a:ext cx="596" cy="111"/>
            </a:xfrm>
            <a:custGeom>
              <a:avLst/>
              <a:gdLst>
                <a:gd name="T0" fmla="*/ 419 w 928"/>
                <a:gd name="T1" fmla="*/ 101 h 337"/>
                <a:gd name="T2" fmla="*/ 471 w 928"/>
                <a:gd name="T3" fmla="*/ 90 h 337"/>
                <a:gd name="T4" fmla="*/ 522 w 928"/>
                <a:gd name="T5" fmla="*/ 86 h 337"/>
                <a:gd name="T6" fmla="*/ 568 w 928"/>
                <a:gd name="T7" fmla="*/ 101 h 337"/>
                <a:gd name="T8" fmla="*/ 610 w 928"/>
                <a:gd name="T9" fmla="*/ 141 h 337"/>
                <a:gd name="T10" fmla="*/ 651 w 928"/>
                <a:gd name="T11" fmla="*/ 178 h 337"/>
                <a:gd name="T12" fmla="*/ 707 w 928"/>
                <a:gd name="T13" fmla="*/ 171 h 337"/>
                <a:gd name="T14" fmla="*/ 765 w 928"/>
                <a:gd name="T15" fmla="*/ 176 h 337"/>
                <a:gd name="T16" fmla="*/ 820 w 928"/>
                <a:gd name="T17" fmla="*/ 195 h 337"/>
                <a:gd name="T18" fmla="*/ 867 w 928"/>
                <a:gd name="T19" fmla="*/ 229 h 337"/>
                <a:gd name="T20" fmla="*/ 898 w 928"/>
                <a:gd name="T21" fmla="*/ 239 h 337"/>
                <a:gd name="T22" fmla="*/ 922 w 928"/>
                <a:gd name="T23" fmla="*/ 243 h 337"/>
                <a:gd name="T24" fmla="*/ 904 w 928"/>
                <a:gd name="T25" fmla="*/ 283 h 337"/>
                <a:gd name="T26" fmla="*/ 849 w 928"/>
                <a:gd name="T27" fmla="*/ 295 h 337"/>
                <a:gd name="T28" fmla="*/ 789 w 928"/>
                <a:gd name="T29" fmla="*/ 281 h 337"/>
                <a:gd name="T30" fmla="*/ 728 w 928"/>
                <a:gd name="T31" fmla="*/ 277 h 337"/>
                <a:gd name="T32" fmla="*/ 671 w 928"/>
                <a:gd name="T33" fmla="*/ 299 h 337"/>
                <a:gd name="T34" fmla="*/ 615 w 928"/>
                <a:gd name="T35" fmla="*/ 321 h 337"/>
                <a:gd name="T36" fmla="*/ 557 w 928"/>
                <a:gd name="T37" fmla="*/ 336 h 337"/>
                <a:gd name="T38" fmla="*/ 500 w 928"/>
                <a:gd name="T39" fmla="*/ 331 h 337"/>
                <a:gd name="T40" fmla="*/ 440 w 928"/>
                <a:gd name="T41" fmla="*/ 298 h 337"/>
                <a:gd name="T42" fmla="*/ 370 w 928"/>
                <a:gd name="T43" fmla="*/ 277 h 337"/>
                <a:gd name="T44" fmla="*/ 292 w 928"/>
                <a:gd name="T45" fmla="*/ 278 h 337"/>
                <a:gd name="T46" fmla="*/ 217 w 928"/>
                <a:gd name="T47" fmla="*/ 291 h 337"/>
                <a:gd name="T48" fmla="*/ 144 w 928"/>
                <a:gd name="T49" fmla="*/ 306 h 337"/>
                <a:gd name="T50" fmla="*/ 62 w 928"/>
                <a:gd name="T51" fmla="*/ 303 h 337"/>
                <a:gd name="T52" fmla="*/ 50 w 928"/>
                <a:gd name="T53" fmla="*/ 263 h 337"/>
                <a:gd name="T54" fmla="*/ 143 w 928"/>
                <a:gd name="T55" fmla="*/ 268 h 337"/>
                <a:gd name="T56" fmla="*/ 232 w 928"/>
                <a:gd name="T57" fmla="*/ 252 h 337"/>
                <a:gd name="T58" fmla="*/ 322 w 928"/>
                <a:gd name="T59" fmla="*/ 235 h 337"/>
                <a:gd name="T60" fmla="*/ 413 w 928"/>
                <a:gd name="T61" fmla="*/ 239 h 337"/>
                <a:gd name="T62" fmla="*/ 501 w 928"/>
                <a:gd name="T63" fmla="*/ 276 h 337"/>
                <a:gd name="T64" fmla="*/ 593 w 928"/>
                <a:gd name="T65" fmla="*/ 278 h 337"/>
                <a:gd name="T66" fmla="*/ 670 w 928"/>
                <a:gd name="T67" fmla="*/ 265 h 337"/>
                <a:gd name="T68" fmla="*/ 706 w 928"/>
                <a:gd name="T69" fmla="*/ 246 h 337"/>
                <a:gd name="T70" fmla="*/ 645 w 928"/>
                <a:gd name="T71" fmla="*/ 245 h 337"/>
                <a:gd name="T72" fmla="*/ 587 w 928"/>
                <a:gd name="T73" fmla="*/ 224 h 337"/>
                <a:gd name="T74" fmla="*/ 532 w 928"/>
                <a:gd name="T75" fmla="*/ 195 h 337"/>
                <a:gd name="T76" fmla="*/ 470 w 928"/>
                <a:gd name="T77" fmla="*/ 171 h 337"/>
                <a:gd name="T78" fmla="*/ 383 w 928"/>
                <a:gd name="T79" fmla="*/ 161 h 337"/>
                <a:gd name="T80" fmla="*/ 318 w 928"/>
                <a:gd name="T81" fmla="*/ 128 h 337"/>
                <a:gd name="T82" fmla="*/ 281 w 928"/>
                <a:gd name="T83" fmla="*/ 101 h 337"/>
                <a:gd name="T84" fmla="*/ 254 w 928"/>
                <a:gd name="T85" fmla="*/ 96 h 337"/>
                <a:gd name="T86" fmla="*/ 281 w 928"/>
                <a:gd name="T87" fmla="*/ 139 h 337"/>
                <a:gd name="T88" fmla="*/ 284 w 928"/>
                <a:gd name="T89" fmla="*/ 171 h 337"/>
                <a:gd name="T90" fmla="*/ 214 w 928"/>
                <a:gd name="T91" fmla="*/ 135 h 337"/>
                <a:gd name="T92" fmla="*/ 166 w 928"/>
                <a:gd name="T93" fmla="*/ 112 h 337"/>
                <a:gd name="T94" fmla="*/ 197 w 928"/>
                <a:gd name="T95" fmla="*/ 153 h 337"/>
                <a:gd name="T96" fmla="*/ 196 w 928"/>
                <a:gd name="T97" fmla="*/ 184 h 337"/>
                <a:gd name="T98" fmla="*/ 116 w 928"/>
                <a:gd name="T99" fmla="*/ 154 h 337"/>
                <a:gd name="T100" fmla="*/ 63 w 928"/>
                <a:gd name="T101" fmla="*/ 133 h 337"/>
                <a:gd name="T102" fmla="*/ 101 w 928"/>
                <a:gd name="T103" fmla="*/ 182 h 337"/>
                <a:gd name="T104" fmla="*/ 133 w 928"/>
                <a:gd name="T105" fmla="*/ 216 h 337"/>
                <a:gd name="T106" fmla="*/ 109 w 928"/>
                <a:gd name="T107" fmla="*/ 217 h 337"/>
                <a:gd name="T108" fmla="*/ 80 w 928"/>
                <a:gd name="T109" fmla="*/ 201 h 337"/>
                <a:gd name="T110" fmla="*/ 40 w 928"/>
                <a:gd name="T111" fmla="*/ 157 h 337"/>
                <a:gd name="T112" fmla="*/ 1 w 928"/>
                <a:gd name="T113" fmla="*/ 120 h 337"/>
                <a:gd name="T114" fmla="*/ 19 w 928"/>
                <a:gd name="T115" fmla="*/ 86 h 337"/>
                <a:gd name="T116" fmla="*/ 70 w 928"/>
                <a:gd name="T117" fmla="*/ 47 h 337"/>
                <a:gd name="T118" fmla="*/ 125 w 928"/>
                <a:gd name="T119" fmla="*/ 14 h 337"/>
                <a:gd name="T120" fmla="*/ 184 w 928"/>
                <a:gd name="T121" fmla="*/ 0 h 337"/>
                <a:gd name="T122" fmla="*/ 252 w 928"/>
                <a:gd name="T123" fmla="*/ 17 h 337"/>
                <a:gd name="T124" fmla="*/ 321 w 928"/>
                <a:gd name="T125" fmla="*/ 75 h 3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8"/>
                <a:gd name="T190" fmla="*/ 0 h 337"/>
                <a:gd name="T191" fmla="*/ 928 w 928"/>
                <a:gd name="T192" fmla="*/ 337 h 3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8" h="337">
                  <a:moveTo>
                    <a:pt x="380" y="102"/>
                  </a:moveTo>
                  <a:lnTo>
                    <a:pt x="393" y="102"/>
                  </a:lnTo>
                  <a:lnTo>
                    <a:pt x="405" y="102"/>
                  </a:lnTo>
                  <a:lnTo>
                    <a:pt x="419" y="101"/>
                  </a:lnTo>
                  <a:lnTo>
                    <a:pt x="432" y="98"/>
                  </a:lnTo>
                  <a:lnTo>
                    <a:pt x="444" y="96"/>
                  </a:lnTo>
                  <a:lnTo>
                    <a:pt x="457" y="93"/>
                  </a:lnTo>
                  <a:lnTo>
                    <a:pt x="471" y="90"/>
                  </a:lnTo>
                  <a:lnTo>
                    <a:pt x="484" y="88"/>
                  </a:lnTo>
                  <a:lnTo>
                    <a:pt x="496" y="86"/>
                  </a:lnTo>
                  <a:lnTo>
                    <a:pt x="509" y="86"/>
                  </a:lnTo>
                  <a:lnTo>
                    <a:pt x="522" y="86"/>
                  </a:lnTo>
                  <a:lnTo>
                    <a:pt x="533" y="87"/>
                  </a:lnTo>
                  <a:lnTo>
                    <a:pt x="546" y="89"/>
                  </a:lnTo>
                  <a:lnTo>
                    <a:pt x="557" y="94"/>
                  </a:lnTo>
                  <a:lnTo>
                    <a:pt x="568" y="101"/>
                  </a:lnTo>
                  <a:lnTo>
                    <a:pt x="579" y="109"/>
                  </a:lnTo>
                  <a:lnTo>
                    <a:pt x="591" y="118"/>
                  </a:lnTo>
                  <a:lnTo>
                    <a:pt x="600" y="129"/>
                  </a:lnTo>
                  <a:lnTo>
                    <a:pt x="610" y="141"/>
                  </a:lnTo>
                  <a:lnTo>
                    <a:pt x="620" y="151"/>
                  </a:lnTo>
                  <a:lnTo>
                    <a:pt x="629" y="162"/>
                  </a:lnTo>
                  <a:lnTo>
                    <a:pt x="639" y="171"/>
                  </a:lnTo>
                  <a:lnTo>
                    <a:pt x="651" y="178"/>
                  </a:lnTo>
                  <a:lnTo>
                    <a:pt x="663" y="182"/>
                  </a:lnTo>
                  <a:lnTo>
                    <a:pt x="678" y="178"/>
                  </a:lnTo>
                  <a:lnTo>
                    <a:pt x="692" y="173"/>
                  </a:lnTo>
                  <a:lnTo>
                    <a:pt x="707" y="171"/>
                  </a:lnTo>
                  <a:lnTo>
                    <a:pt x="722" y="171"/>
                  </a:lnTo>
                  <a:lnTo>
                    <a:pt x="736" y="171"/>
                  </a:lnTo>
                  <a:lnTo>
                    <a:pt x="751" y="172"/>
                  </a:lnTo>
                  <a:lnTo>
                    <a:pt x="765" y="176"/>
                  </a:lnTo>
                  <a:lnTo>
                    <a:pt x="780" y="179"/>
                  </a:lnTo>
                  <a:lnTo>
                    <a:pt x="792" y="184"/>
                  </a:lnTo>
                  <a:lnTo>
                    <a:pt x="806" y="189"/>
                  </a:lnTo>
                  <a:lnTo>
                    <a:pt x="820" y="195"/>
                  </a:lnTo>
                  <a:lnTo>
                    <a:pt x="833" y="203"/>
                  </a:lnTo>
                  <a:lnTo>
                    <a:pt x="844" y="211"/>
                  </a:lnTo>
                  <a:lnTo>
                    <a:pt x="856" y="219"/>
                  </a:lnTo>
                  <a:lnTo>
                    <a:pt x="867" y="229"/>
                  </a:lnTo>
                  <a:lnTo>
                    <a:pt x="878" y="239"/>
                  </a:lnTo>
                  <a:lnTo>
                    <a:pt x="884" y="239"/>
                  </a:lnTo>
                  <a:lnTo>
                    <a:pt x="891" y="239"/>
                  </a:lnTo>
                  <a:lnTo>
                    <a:pt x="898" y="239"/>
                  </a:lnTo>
                  <a:lnTo>
                    <a:pt x="905" y="239"/>
                  </a:lnTo>
                  <a:lnTo>
                    <a:pt x="911" y="240"/>
                  </a:lnTo>
                  <a:lnTo>
                    <a:pt x="917" y="241"/>
                  </a:lnTo>
                  <a:lnTo>
                    <a:pt x="922" y="243"/>
                  </a:lnTo>
                  <a:lnTo>
                    <a:pt x="928" y="247"/>
                  </a:lnTo>
                  <a:lnTo>
                    <a:pt x="928" y="256"/>
                  </a:lnTo>
                  <a:lnTo>
                    <a:pt x="917" y="271"/>
                  </a:lnTo>
                  <a:lnTo>
                    <a:pt x="904" y="283"/>
                  </a:lnTo>
                  <a:lnTo>
                    <a:pt x="890" y="290"/>
                  </a:lnTo>
                  <a:lnTo>
                    <a:pt x="878" y="294"/>
                  </a:lnTo>
                  <a:lnTo>
                    <a:pt x="863" y="295"/>
                  </a:lnTo>
                  <a:lnTo>
                    <a:pt x="849" y="295"/>
                  </a:lnTo>
                  <a:lnTo>
                    <a:pt x="834" y="293"/>
                  </a:lnTo>
                  <a:lnTo>
                    <a:pt x="819" y="290"/>
                  </a:lnTo>
                  <a:lnTo>
                    <a:pt x="804" y="285"/>
                  </a:lnTo>
                  <a:lnTo>
                    <a:pt x="789" y="281"/>
                  </a:lnTo>
                  <a:lnTo>
                    <a:pt x="774" y="278"/>
                  </a:lnTo>
                  <a:lnTo>
                    <a:pt x="758" y="276"/>
                  </a:lnTo>
                  <a:lnTo>
                    <a:pt x="743" y="275"/>
                  </a:lnTo>
                  <a:lnTo>
                    <a:pt x="728" y="277"/>
                  </a:lnTo>
                  <a:lnTo>
                    <a:pt x="713" y="281"/>
                  </a:lnTo>
                  <a:lnTo>
                    <a:pt x="698" y="288"/>
                  </a:lnTo>
                  <a:lnTo>
                    <a:pt x="684" y="293"/>
                  </a:lnTo>
                  <a:lnTo>
                    <a:pt x="671" y="299"/>
                  </a:lnTo>
                  <a:lnTo>
                    <a:pt x="658" y="305"/>
                  </a:lnTo>
                  <a:lnTo>
                    <a:pt x="644" y="310"/>
                  </a:lnTo>
                  <a:lnTo>
                    <a:pt x="630" y="315"/>
                  </a:lnTo>
                  <a:lnTo>
                    <a:pt x="615" y="321"/>
                  </a:lnTo>
                  <a:lnTo>
                    <a:pt x="601" y="325"/>
                  </a:lnTo>
                  <a:lnTo>
                    <a:pt x="587" y="330"/>
                  </a:lnTo>
                  <a:lnTo>
                    <a:pt x="572" y="332"/>
                  </a:lnTo>
                  <a:lnTo>
                    <a:pt x="557" y="336"/>
                  </a:lnTo>
                  <a:lnTo>
                    <a:pt x="543" y="337"/>
                  </a:lnTo>
                  <a:lnTo>
                    <a:pt x="529" y="336"/>
                  </a:lnTo>
                  <a:lnTo>
                    <a:pt x="514" y="334"/>
                  </a:lnTo>
                  <a:lnTo>
                    <a:pt x="500" y="331"/>
                  </a:lnTo>
                  <a:lnTo>
                    <a:pt x="485" y="326"/>
                  </a:lnTo>
                  <a:lnTo>
                    <a:pt x="470" y="320"/>
                  </a:lnTo>
                  <a:lnTo>
                    <a:pt x="455" y="308"/>
                  </a:lnTo>
                  <a:lnTo>
                    <a:pt x="440" y="298"/>
                  </a:lnTo>
                  <a:lnTo>
                    <a:pt x="423" y="291"/>
                  </a:lnTo>
                  <a:lnTo>
                    <a:pt x="405" y="284"/>
                  </a:lnTo>
                  <a:lnTo>
                    <a:pt x="388" y="280"/>
                  </a:lnTo>
                  <a:lnTo>
                    <a:pt x="370" y="277"/>
                  </a:lnTo>
                  <a:lnTo>
                    <a:pt x="350" y="276"/>
                  </a:lnTo>
                  <a:lnTo>
                    <a:pt x="332" y="276"/>
                  </a:lnTo>
                  <a:lnTo>
                    <a:pt x="312" y="276"/>
                  </a:lnTo>
                  <a:lnTo>
                    <a:pt x="292" y="278"/>
                  </a:lnTo>
                  <a:lnTo>
                    <a:pt x="274" y="280"/>
                  </a:lnTo>
                  <a:lnTo>
                    <a:pt x="254" y="284"/>
                  </a:lnTo>
                  <a:lnTo>
                    <a:pt x="236" y="287"/>
                  </a:lnTo>
                  <a:lnTo>
                    <a:pt x="217" y="291"/>
                  </a:lnTo>
                  <a:lnTo>
                    <a:pt x="200" y="295"/>
                  </a:lnTo>
                  <a:lnTo>
                    <a:pt x="183" y="299"/>
                  </a:lnTo>
                  <a:lnTo>
                    <a:pt x="163" y="302"/>
                  </a:lnTo>
                  <a:lnTo>
                    <a:pt x="144" y="306"/>
                  </a:lnTo>
                  <a:lnTo>
                    <a:pt x="123" y="307"/>
                  </a:lnTo>
                  <a:lnTo>
                    <a:pt x="102" y="308"/>
                  </a:lnTo>
                  <a:lnTo>
                    <a:pt x="82" y="307"/>
                  </a:lnTo>
                  <a:lnTo>
                    <a:pt x="62" y="303"/>
                  </a:lnTo>
                  <a:lnTo>
                    <a:pt x="44" y="298"/>
                  </a:lnTo>
                  <a:lnTo>
                    <a:pt x="27" y="288"/>
                  </a:lnTo>
                  <a:lnTo>
                    <a:pt x="27" y="257"/>
                  </a:lnTo>
                  <a:lnTo>
                    <a:pt x="50" y="263"/>
                  </a:lnTo>
                  <a:lnTo>
                    <a:pt x="75" y="268"/>
                  </a:lnTo>
                  <a:lnTo>
                    <a:pt x="98" y="269"/>
                  </a:lnTo>
                  <a:lnTo>
                    <a:pt x="121" y="269"/>
                  </a:lnTo>
                  <a:lnTo>
                    <a:pt x="143" y="268"/>
                  </a:lnTo>
                  <a:lnTo>
                    <a:pt x="166" y="264"/>
                  </a:lnTo>
                  <a:lnTo>
                    <a:pt x="188" y="261"/>
                  </a:lnTo>
                  <a:lnTo>
                    <a:pt x="211" y="256"/>
                  </a:lnTo>
                  <a:lnTo>
                    <a:pt x="232" y="252"/>
                  </a:lnTo>
                  <a:lnTo>
                    <a:pt x="254" y="247"/>
                  </a:lnTo>
                  <a:lnTo>
                    <a:pt x="277" y="242"/>
                  </a:lnTo>
                  <a:lnTo>
                    <a:pt x="299" y="238"/>
                  </a:lnTo>
                  <a:lnTo>
                    <a:pt x="322" y="235"/>
                  </a:lnTo>
                  <a:lnTo>
                    <a:pt x="344" y="233"/>
                  </a:lnTo>
                  <a:lnTo>
                    <a:pt x="367" y="232"/>
                  </a:lnTo>
                  <a:lnTo>
                    <a:pt x="390" y="233"/>
                  </a:lnTo>
                  <a:lnTo>
                    <a:pt x="413" y="239"/>
                  </a:lnTo>
                  <a:lnTo>
                    <a:pt x="435" y="247"/>
                  </a:lnTo>
                  <a:lnTo>
                    <a:pt x="457" y="256"/>
                  </a:lnTo>
                  <a:lnTo>
                    <a:pt x="479" y="267"/>
                  </a:lnTo>
                  <a:lnTo>
                    <a:pt x="501" y="276"/>
                  </a:lnTo>
                  <a:lnTo>
                    <a:pt x="523" y="281"/>
                  </a:lnTo>
                  <a:lnTo>
                    <a:pt x="547" y="284"/>
                  </a:lnTo>
                  <a:lnTo>
                    <a:pt x="573" y="280"/>
                  </a:lnTo>
                  <a:lnTo>
                    <a:pt x="593" y="278"/>
                  </a:lnTo>
                  <a:lnTo>
                    <a:pt x="613" y="276"/>
                  </a:lnTo>
                  <a:lnTo>
                    <a:pt x="632" y="273"/>
                  </a:lnTo>
                  <a:lnTo>
                    <a:pt x="652" y="270"/>
                  </a:lnTo>
                  <a:lnTo>
                    <a:pt x="670" y="265"/>
                  </a:lnTo>
                  <a:lnTo>
                    <a:pt x="689" y="260"/>
                  </a:lnTo>
                  <a:lnTo>
                    <a:pt x="706" y="252"/>
                  </a:lnTo>
                  <a:lnTo>
                    <a:pt x="722" y="241"/>
                  </a:lnTo>
                  <a:lnTo>
                    <a:pt x="706" y="246"/>
                  </a:lnTo>
                  <a:lnTo>
                    <a:pt x="690" y="248"/>
                  </a:lnTo>
                  <a:lnTo>
                    <a:pt x="675" y="248"/>
                  </a:lnTo>
                  <a:lnTo>
                    <a:pt x="660" y="247"/>
                  </a:lnTo>
                  <a:lnTo>
                    <a:pt x="645" y="245"/>
                  </a:lnTo>
                  <a:lnTo>
                    <a:pt x="630" y="240"/>
                  </a:lnTo>
                  <a:lnTo>
                    <a:pt x="615" y="235"/>
                  </a:lnTo>
                  <a:lnTo>
                    <a:pt x="601" y="230"/>
                  </a:lnTo>
                  <a:lnTo>
                    <a:pt x="587" y="224"/>
                  </a:lnTo>
                  <a:lnTo>
                    <a:pt x="573" y="217"/>
                  </a:lnTo>
                  <a:lnTo>
                    <a:pt x="560" y="210"/>
                  </a:lnTo>
                  <a:lnTo>
                    <a:pt x="546" y="202"/>
                  </a:lnTo>
                  <a:lnTo>
                    <a:pt x="532" y="195"/>
                  </a:lnTo>
                  <a:lnTo>
                    <a:pt x="518" y="188"/>
                  </a:lnTo>
                  <a:lnTo>
                    <a:pt x="504" y="181"/>
                  </a:lnTo>
                  <a:lnTo>
                    <a:pt x="490" y="176"/>
                  </a:lnTo>
                  <a:lnTo>
                    <a:pt x="470" y="171"/>
                  </a:lnTo>
                  <a:lnTo>
                    <a:pt x="448" y="169"/>
                  </a:lnTo>
                  <a:lnTo>
                    <a:pt x="426" y="166"/>
                  </a:lnTo>
                  <a:lnTo>
                    <a:pt x="404" y="164"/>
                  </a:lnTo>
                  <a:lnTo>
                    <a:pt x="383" y="161"/>
                  </a:lnTo>
                  <a:lnTo>
                    <a:pt x="363" y="155"/>
                  </a:lnTo>
                  <a:lnTo>
                    <a:pt x="344" y="147"/>
                  </a:lnTo>
                  <a:lnTo>
                    <a:pt x="327" y="135"/>
                  </a:lnTo>
                  <a:lnTo>
                    <a:pt x="318" y="128"/>
                  </a:lnTo>
                  <a:lnTo>
                    <a:pt x="308" y="121"/>
                  </a:lnTo>
                  <a:lnTo>
                    <a:pt x="299" y="114"/>
                  </a:lnTo>
                  <a:lnTo>
                    <a:pt x="290" y="108"/>
                  </a:lnTo>
                  <a:lnTo>
                    <a:pt x="281" y="101"/>
                  </a:lnTo>
                  <a:lnTo>
                    <a:pt x="270" y="95"/>
                  </a:lnTo>
                  <a:lnTo>
                    <a:pt x="261" y="89"/>
                  </a:lnTo>
                  <a:lnTo>
                    <a:pt x="251" y="85"/>
                  </a:lnTo>
                  <a:lnTo>
                    <a:pt x="254" y="96"/>
                  </a:lnTo>
                  <a:lnTo>
                    <a:pt x="259" y="106"/>
                  </a:lnTo>
                  <a:lnTo>
                    <a:pt x="266" y="118"/>
                  </a:lnTo>
                  <a:lnTo>
                    <a:pt x="273" y="128"/>
                  </a:lnTo>
                  <a:lnTo>
                    <a:pt x="281" y="139"/>
                  </a:lnTo>
                  <a:lnTo>
                    <a:pt x="289" y="149"/>
                  </a:lnTo>
                  <a:lnTo>
                    <a:pt x="297" y="159"/>
                  </a:lnTo>
                  <a:lnTo>
                    <a:pt x="304" y="170"/>
                  </a:lnTo>
                  <a:lnTo>
                    <a:pt x="284" y="171"/>
                  </a:lnTo>
                  <a:lnTo>
                    <a:pt x="266" y="167"/>
                  </a:lnTo>
                  <a:lnTo>
                    <a:pt x="249" y="159"/>
                  </a:lnTo>
                  <a:lnTo>
                    <a:pt x="231" y="148"/>
                  </a:lnTo>
                  <a:lnTo>
                    <a:pt x="214" y="135"/>
                  </a:lnTo>
                  <a:lnTo>
                    <a:pt x="197" y="123"/>
                  </a:lnTo>
                  <a:lnTo>
                    <a:pt x="179" y="111"/>
                  </a:lnTo>
                  <a:lnTo>
                    <a:pt x="162" y="101"/>
                  </a:lnTo>
                  <a:lnTo>
                    <a:pt x="166" y="112"/>
                  </a:lnTo>
                  <a:lnTo>
                    <a:pt x="171" y="123"/>
                  </a:lnTo>
                  <a:lnTo>
                    <a:pt x="179" y="133"/>
                  </a:lnTo>
                  <a:lnTo>
                    <a:pt x="188" y="142"/>
                  </a:lnTo>
                  <a:lnTo>
                    <a:pt x="197" y="153"/>
                  </a:lnTo>
                  <a:lnTo>
                    <a:pt x="205" y="163"/>
                  </a:lnTo>
                  <a:lnTo>
                    <a:pt x="212" y="173"/>
                  </a:lnTo>
                  <a:lnTo>
                    <a:pt x="217" y="185"/>
                  </a:lnTo>
                  <a:lnTo>
                    <a:pt x="196" y="184"/>
                  </a:lnTo>
                  <a:lnTo>
                    <a:pt x="175" y="179"/>
                  </a:lnTo>
                  <a:lnTo>
                    <a:pt x="154" y="172"/>
                  </a:lnTo>
                  <a:lnTo>
                    <a:pt x="135" y="164"/>
                  </a:lnTo>
                  <a:lnTo>
                    <a:pt x="116" y="154"/>
                  </a:lnTo>
                  <a:lnTo>
                    <a:pt x="97" y="142"/>
                  </a:lnTo>
                  <a:lnTo>
                    <a:pt x="78" y="131"/>
                  </a:lnTo>
                  <a:lnTo>
                    <a:pt x="60" y="119"/>
                  </a:lnTo>
                  <a:lnTo>
                    <a:pt x="63" y="133"/>
                  </a:lnTo>
                  <a:lnTo>
                    <a:pt x="70" y="146"/>
                  </a:lnTo>
                  <a:lnTo>
                    <a:pt x="79" y="158"/>
                  </a:lnTo>
                  <a:lnTo>
                    <a:pt x="90" y="171"/>
                  </a:lnTo>
                  <a:lnTo>
                    <a:pt x="101" y="182"/>
                  </a:lnTo>
                  <a:lnTo>
                    <a:pt x="113" y="194"/>
                  </a:lnTo>
                  <a:lnTo>
                    <a:pt x="125" y="203"/>
                  </a:lnTo>
                  <a:lnTo>
                    <a:pt x="138" y="211"/>
                  </a:lnTo>
                  <a:lnTo>
                    <a:pt x="133" y="216"/>
                  </a:lnTo>
                  <a:lnTo>
                    <a:pt x="129" y="218"/>
                  </a:lnTo>
                  <a:lnTo>
                    <a:pt x="122" y="218"/>
                  </a:lnTo>
                  <a:lnTo>
                    <a:pt x="116" y="218"/>
                  </a:lnTo>
                  <a:lnTo>
                    <a:pt x="109" y="217"/>
                  </a:lnTo>
                  <a:lnTo>
                    <a:pt x="103" y="215"/>
                  </a:lnTo>
                  <a:lnTo>
                    <a:pt x="98" y="212"/>
                  </a:lnTo>
                  <a:lnTo>
                    <a:pt x="92" y="210"/>
                  </a:lnTo>
                  <a:lnTo>
                    <a:pt x="80" y="201"/>
                  </a:lnTo>
                  <a:lnTo>
                    <a:pt x="69" y="192"/>
                  </a:lnTo>
                  <a:lnTo>
                    <a:pt x="60" y="180"/>
                  </a:lnTo>
                  <a:lnTo>
                    <a:pt x="49" y="169"/>
                  </a:lnTo>
                  <a:lnTo>
                    <a:pt x="40" y="157"/>
                  </a:lnTo>
                  <a:lnTo>
                    <a:pt x="30" y="146"/>
                  </a:lnTo>
                  <a:lnTo>
                    <a:pt x="19" y="136"/>
                  </a:lnTo>
                  <a:lnTo>
                    <a:pt x="7" y="127"/>
                  </a:lnTo>
                  <a:lnTo>
                    <a:pt x="1" y="120"/>
                  </a:lnTo>
                  <a:lnTo>
                    <a:pt x="0" y="111"/>
                  </a:lnTo>
                  <a:lnTo>
                    <a:pt x="2" y="103"/>
                  </a:lnTo>
                  <a:lnTo>
                    <a:pt x="7" y="96"/>
                  </a:lnTo>
                  <a:lnTo>
                    <a:pt x="19" y="86"/>
                  </a:lnTo>
                  <a:lnTo>
                    <a:pt x="32" y="75"/>
                  </a:lnTo>
                  <a:lnTo>
                    <a:pt x="45" y="66"/>
                  </a:lnTo>
                  <a:lnTo>
                    <a:pt x="57" y="56"/>
                  </a:lnTo>
                  <a:lnTo>
                    <a:pt x="70" y="47"/>
                  </a:lnTo>
                  <a:lnTo>
                    <a:pt x="84" y="37"/>
                  </a:lnTo>
                  <a:lnTo>
                    <a:pt x="98" y="29"/>
                  </a:lnTo>
                  <a:lnTo>
                    <a:pt x="111" y="21"/>
                  </a:lnTo>
                  <a:lnTo>
                    <a:pt x="125" y="14"/>
                  </a:lnTo>
                  <a:lnTo>
                    <a:pt x="139" y="10"/>
                  </a:lnTo>
                  <a:lnTo>
                    <a:pt x="154" y="5"/>
                  </a:lnTo>
                  <a:lnTo>
                    <a:pt x="169" y="2"/>
                  </a:lnTo>
                  <a:lnTo>
                    <a:pt x="184" y="0"/>
                  </a:lnTo>
                  <a:lnTo>
                    <a:pt x="200" y="2"/>
                  </a:lnTo>
                  <a:lnTo>
                    <a:pt x="216" y="3"/>
                  </a:lnTo>
                  <a:lnTo>
                    <a:pt x="232" y="7"/>
                  </a:lnTo>
                  <a:lnTo>
                    <a:pt x="252" y="17"/>
                  </a:lnTo>
                  <a:lnTo>
                    <a:pt x="269" y="29"/>
                  </a:lnTo>
                  <a:lnTo>
                    <a:pt x="287" y="44"/>
                  </a:lnTo>
                  <a:lnTo>
                    <a:pt x="304" y="60"/>
                  </a:lnTo>
                  <a:lnTo>
                    <a:pt x="321" y="75"/>
                  </a:lnTo>
                  <a:lnTo>
                    <a:pt x="338" y="88"/>
                  </a:lnTo>
                  <a:lnTo>
                    <a:pt x="358" y="97"/>
                  </a:lnTo>
                  <a:lnTo>
                    <a:pt x="380" y="102"/>
                  </a:lnTo>
                  <a:close/>
                </a:path>
              </a:pathLst>
            </a:custGeom>
            <a:solidFill>
              <a:schemeClr val="bg2"/>
            </a:solidFill>
            <a:ln w="9525">
              <a:noFill/>
              <a:round/>
              <a:headEnd/>
              <a:tailEnd/>
            </a:ln>
          </p:spPr>
          <p:txBody>
            <a:bodyPr/>
            <a:lstStyle/>
            <a:p>
              <a:endParaRPr lang="en-US"/>
            </a:p>
          </p:txBody>
        </p:sp>
        <p:sp>
          <p:nvSpPr>
            <p:cNvPr id="42" name="Freeform 1119"/>
            <p:cNvSpPr>
              <a:spLocks/>
            </p:cNvSpPr>
            <p:nvPr/>
          </p:nvSpPr>
          <p:spPr bwMode="auto">
            <a:xfrm>
              <a:off x="1926" y="2352"/>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sp>
          <p:nvSpPr>
            <p:cNvPr id="43" name="Freeform 1120"/>
            <p:cNvSpPr>
              <a:spLocks/>
            </p:cNvSpPr>
            <p:nvPr/>
          </p:nvSpPr>
          <p:spPr bwMode="auto">
            <a:xfrm>
              <a:off x="1680" y="2574"/>
              <a:ext cx="965" cy="162"/>
            </a:xfrm>
            <a:custGeom>
              <a:avLst/>
              <a:gdLst>
                <a:gd name="T0" fmla="*/ 1489 w 1505"/>
                <a:gd name="T1" fmla="*/ 105 h 487"/>
                <a:gd name="T2" fmla="*/ 1456 w 1505"/>
                <a:gd name="T3" fmla="*/ 107 h 487"/>
                <a:gd name="T4" fmla="*/ 1411 w 1505"/>
                <a:gd name="T5" fmla="*/ 143 h 487"/>
                <a:gd name="T6" fmla="*/ 1354 w 1505"/>
                <a:gd name="T7" fmla="*/ 157 h 487"/>
                <a:gd name="T8" fmla="*/ 1334 w 1505"/>
                <a:gd name="T9" fmla="*/ 135 h 487"/>
                <a:gd name="T10" fmla="*/ 1242 w 1505"/>
                <a:gd name="T11" fmla="*/ 197 h 487"/>
                <a:gd name="T12" fmla="*/ 1229 w 1505"/>
                <a:gd name="T13" fmla="*/ 140 h 487"/>
                <a:gd name="T14" fmla="*/ 1181 w 1505"/>
                <a:gd name="T15" fmla="*/ 205 h 487"/>
                <a:gd name="T16" fmla="*/ 1130 w 1505"/>
                <a:gd name="T17" fmla="*/ 165 h 487"/>
                <a:gd name="T18" fmla="*/ 1062 w 1505"/>
                <a:gd name="T19" fmla="*/ 229 h 487"/>
                <a:gd name="T20" fmla="*/ 986 w 1505"/>
                <a:gd name="T21" fmla="*/ 287 h 487"/>
                <a:gd name="T22" fmla="*/ 988 w 1505"/>
                <a:gd name="T23" fmla="*/ 260 h 487"/>
                <a:gd name="T24" fmla="*/ 1001 w 1505"/>
                <a:gd name="T25" fmla="*/ 226 h 487"/>
                <a:gd name="T26" fmla="*/ 920 w 1505"/>
                <a:gd name="T27" fmla="*/ 287 h 487"/>
                <a:gd name="T28" fmla="*/ 833 w 1505"/>
                <a:gd name="T29" fmla="*/ 332 h 487"/>
                <a:gd name="T30" fmla="*/ 813 w 1505"/>
                <a:gd name="T31" fmla="*/ 324 h 487"/>
                <a:gd name="T32" fmla="*/ 850 w 1505"/>
                <a:gd name="T33" fmla="*/ 278 h 487"/>
                <a:gd name="T34" fmla="*/ 813 w 1505"/>
                <a:gd name="T35" fmla="*/ 297 h 487"/>
                <a:gd name="T36" fmla="*/ 740 w 1505"/>
                <a:gd name="T37" fmla="*/ 315 h 487"/>
                <a:gd name="T38" fmla="*/ 723 w 1505"/>
                <a:gd name="T39" fmla="*/ 302 h 487"/>
                <a:gd name="T40" fmla="*/ 742 w 1505"/>
                <a:gd name="T41" fmla="*/ 272 h 487"/>
                <a:gd name="T42" fmla="*/ 609 w 1505"/>
                <a:gd name="T43" fmla="*/ 290 h 487"/>
                <a:gd name="T44" fmla="*/ 623 w 1505"/>
                <a:gd name="T45" fmla="*/ 262 h 487"/>
                <a:gd name="T46" fmla="*/ 621 w 1505"/>
                <a:gd name="T47" fmla="*/ 247 h 487"/>
                <a:gd name="T48" fmla="*/ 434 w 1505"/>
                <a:gd name="T49" fmla="*/ 301 h 487"/>
                <a:gd name="T50" fmla="*/ 403 w 1505"/>
                <a:gd name="T51" fmla="*/ 270 h 487"/>
                <a:gd name="T52" fmla="*/ 205 w 1505"/>
                <a:gd name="T53" fmla="*/ 372 h 487"/>
                <a:gd name="T54" fmla="*/ 340 w 1505"/>
                <a:gd name="T55" fmla="*/ 371 h 487"/>
                <a:gd name="T56" fmla="*/ 475 w 1505"/>
                <a:gd name="T57" fmla="*/ 358 h 487"/>
                <a:gd name="T58" fmla="*/ 687 w 1505"/>
                <a:gd name="T59" fmla="*/ 395 h 487"/>
                <a:gd name="T60" fmla="*/ 774 w 1505"/>
                <a:gd name="T61" fmla="*/ 436 h 487"/>
                <a:gd name="T62" fmla="*/ 865 w 1505"/>
                <a:gd name="T63" fmla="*/ 447 h 487"/>
                <a:gd name="T64" fmla="*/ 981 w 1505"/>
                <a:gd name="T65" fmla="*/ 406 h 487"/>
                <a:gd name="T66" fmla="*/ 1106 w 1505"/>
                <a:gd name="T67" fmla="*/ 351 h 487"/>
                <a:gd name="T68" fmla="*/ 1242 w 1505"/>
                <a:gd name="T69" fmla="*/ 334 h 487"/>
                <a:gd name="T70" fmla="*/ 1335 w 1505"/>
                <a:gd name="T71" fmla="*/ 353 h 487"/>
                <a:gd name="T72" fmla="*/ 1424 w 1505"/>
                <a:gd name="T73" fmla="*/ 323 h 487"/>
                <a:gd name="T74" fmla="*/ 1454 w 1505"/>
                <a:gd name="T75" fmla="*/ 327 h 487"/>
                <a:gd name="T76" fmla="*/ 1379 w 1505"/>
                <a:gd name="T77" fmla="*/ 384 h 487"/>
                <a:gd name="T78" fmla="*/ 1297 w 1505"/>
                <a:gd name="T79" fmla="*/ 416 h 487"/>
                <a:gd name="T80" fmla="*/ 1171 w 1505"/>
                <a:gd name="T81" fmla="*/ 391 h 487"/>
                <a:gd name="T82" fmla="*/ 1026 w 1505"/>
                <a:gd name="T83" fmla="*/ 430 h 487"/>
                <a:gd name="T84" fmla="*/ 883 w 1505"/>
                <a:gd name="T85" fmla="*/ 483 h 487"/>
                <a:gd name="T86" fmla="*/ 759 w 1505"/>
                <a:gd name="T87" fmla="*/ 480 h 487"/>
                <a:gd name="T88" fmla="*/ 652 w 1505"/>
                <a:gd name="T89" fmla="*/ 442 h 487"/>
                <a:gd name="T90" fmla="*/ 538 w 1505"/>
                <a:gd name="T91" fmla="*/ 401 h 487"/>
                <a:gd name="T92" fmla="*/ 382 w 1505"/>
                <a:gd name="T93" fmla="*/ 399 h 487"/>
                <a:gd name="T94" fmla="*/ 226 w 1505"/>
                <a:gd name="T95" fmla="*/ 416 h 487"/>
                <a:gd name="T96" fmla="*/ 86 w 1505"/>
                <a:gd name="T97" fmla="*/ 400 h 487"/>
                <a:gd name="T98" fmla="*/ 3 w 1505"/>
                <a:gd name="T99" fmla="*/ 355 h 487"/>
                <a:gd name="T100" fmla="*/ 82 w 1505"/>
                <a:gd name="T101" fmla="*/ 308 h 487"/>
                <a:gd name="T102" fmla="*/ 274 w 1505"/>
                <a:gd name="T103" fmla="*/ 224 h 487"/>
                <a:gd name="T104" fmla="*/ 410 w 1505"/>
                <a:gd name="T105" fmla="*/ 156 h 487"/>
                <a:gd name="T106" fmla="*/ 561 w 1505"/>
                <a:gd name="T107" fmla="*/ 159 h 487"/>
                <a:gd name="T108" fmla="*/ 690 w 1505"/>
                <a:gd name="T109" fmla="*/ 214 h 487"/>
                <a:gd name="T110" fmla="*/ 831 w 1505"/>
                <a:gd name="T111" fmla="*/ 214 h 487"/>
                <a:gd name="T112" fmla="*/ 959 w 1505"/>
                <a:gd name="T113" fmla="*/ 172 h 487"/>
                <a:gd name="T114" fmla="*/ 1094 w 1505"/>
                <a:gd name="T115" fmla="*/ 53 h 487"/>
                <a:gd name="T116" fmla="*/ 1167 w 1505"/>
                <a:gd name="T117" fmla="*/ 47 h 487"/>
                <a:gd name="T118" fmla="*/ 1238 w 1505"/>
                <a:gd name="T119" fmla="*/ 60 h 487"/>
                <a:gd name="T120" fmla="*/ 1310 w 1505"/>
                <a:gd name="T121" fmla="*/ 73 h 487"/>
                <a:gd name="T122" fmla="*/ 1382 w 1505"/>
                <a:gd name="T123" fmla="*/ 29 h 487"/>
                <a:gd name="T124" fmla="*/ 1457 w 1505"/>
                <a:gd name="T125" fmla="*/ 0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5"/>
                <a:gd name="T190" fmla="*/ 0 h 487"/>
                <a:gd name="T191" fmla="*/ 1505 w 1505"/>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5" h="487">
                  <a:moveTo>
                    <a:pt x="1503" y="24"/>
                  </a:moveTo>
                  <a:lnTo>
                    <a:pt x="1505" y="42"/>
                  </a:lnTo>
                  <a:lnTo>
                    <a:pt x="1504" y="58"/>
                  </a:lnTo>
                  <a:lnTo>
                    <a:pt x="1501" y="74"/>
                  </a:lnTo>
                  <a:lnTo>
                    <a:pt x="1496" y="90"/>
                  </a:lnTo>
                  <a:lnTo>
                    <a:pt x="1489" y="105"/>
                  </a:lnTo>
                  <a:lnTo>
                    <a:pt x="1481" y="120"/>
                  </a:lnTo>
                  <a:lnTo>
                    <a:pt x="1473" y="135"/>
                  </a:lnTo>
                  <a:lnTo>
                    <a:pt x="1465" y="149"/>
                  </a:lnTo>
                  <a:lnTo>
                    <a:pt x="1455" y="154"/>
                  </a:lnTo>
                  <a:lnTo>
                    <a:pt x="1455" y="134"/>
                  </a:lnTo>
                  <a:lnTo>
                    <a:pt x="1456" y="107"/>
                  </a:lnTo>
                  <a:lnTo>
                    <a:pt x="1456" y="82"/>
                  </a:lnTo>
                  <a:lnTo>
                    <a:pt x="1451" y="58"/>
                  </a:lnTo>
                  <a:lnTo>
                    <a:pt x="1448" y="82"/>
                  </a:lnTo>
                  <a:lnTo>
                    <a:pt x="1439" y="104"/>
                  </a:lnTo>
                  <a:lnTo>
                    <a:pt x="1426" y="125"/>
                  </a:lnTo>
                  <a:lnTo>
                    <a:pt x="1411" y="143"/>
                  </a:lnTo>
                  <a:lnTo>
                    <a:pt x="1392" y="160"/>
                  </a:lnTo>
                  <a:lnTo>
                    <a:pt x="1373" y="176"/>
                  </a:lnTo>
                  <a:lnTo>
                    <a:pt x="1353" y="193"/>
                  </a:lnTo>
                  <a:lnTo>
                    <a:pt x="1335" y="207"/>
                  </a:lnTo>
                  <a:lnTo>
                    <a:pt x="1346" y="183"/>
                  </a:lnTo>
                  <a:lnTo>
                    <a:pt x="1354" y="157"/>
                  </a:lnTo>
                  <a:lnTo>
                    <a:pt x="1360" y="129"/>
                  </a:lnTo>
                  <a:lnTo>
                    <a:pt x="1364" y="99"/>
                  </a:lnTo>
                  <a:lnTo>
                    <a:pt x="1356" y="107"/>
                  </a:lnTo>
                  <a:lnTo>
                    <a:pt x="1348" y="116"/>
                  </a:lnTo>
                  <a:lnTo>
                    <a:pt x="1341" y="126"/>
                  </a:lnTo>
                  <a:lnTo>
                    <a:pt x="1334" y="135"/>
                  </a:lnTo>
                  <a:lnTo>
                    <a:pt x="1326" y="145"/>
                  </a:lnTo>
                  <a:lnTo>
                    <a:pt x="1318" y="156"/>
                  </a:lnTo>
                  <a:lnTo>
                    <a:pt x="1310" y="165"/>
                  </a:lnTo>
                  <a:lnTo>
                    <a:pt x="1300" y="174"/>
                  </a:lnTo>
                  <a:lnTo>
                    <a:pt x="1231" y="221"/>
                  </a:lnTo>
                  <a:lnTo>
                    <a:pt x="1242" y="197"/>
                  </a:lnTo>
                  <a:lnTo>
                    <a:pt x="1250" y="171"/>
                  </a:lnTo>
                  <a:lnTo>
                    <a:pt x="1254" y="144"/>
                  </a:lnTo>
                  <a:lnTo>
                    <a:pt x="1252" y="118"/>
                  </a:lnTo>
                  <a:lnTo>
                    <a:pt x="1242" y="122"/>
                  </a:lnTo>
                  <a:lnTo>
                    <a:pt x="1235" y="129"/>
                  </a:lnTo>
                  <a:lnTo>
                    <a:pt x="1229" y="140"/>
                  </a:lnTo>
                  <a:lnTo>
                    <a:pt x="1223" y="149"/>
                  </a:lnTo>
                  <a:lnTo>
                    <a:pt x="1217" y="161"/>
                  </a:lnTo>
                  <a:lnTo>
                    <a:pt x="1210" y="174"/>
                  </a:lnTo>
                  <a:lnTo>
                    <a:pt x="1201" y="184"/>
                  </a:lnTo>
                  <a:lnTo>
                    <a:pt x="1192" y="195"/>
                  </a:lnTo>
                  <a:lnTo>
                    <a:pt x="1181" y="205"/>
                  </a:lnTo>
                  <a:lnTo>
                    <a:pt x="1169" y="214"/>
                  </a:lnTo>
                  <a:lnTo>
                    <a:pt x="1157" y="222"/>
                  </a:lnTo>
                  <a:lnTo>
                    <a:pt x="1146" y="231"/>
                  </a:lnTo>
                  <a:lnTo>
                    <a:pt x="1149" y="142"/>
                  </a:lnTo>
                  <a:lnTo>
                    <a:pt x="1140" y="153"/>
                  </a:lnTo>
                  <a:lnTo>
                    <a:pt x="1130" y="165"/>
                  </a:lnTo>
                  <a:lnTo>
                    <a:pt x="1119" y="175"/>
                  </a:lnTo>
                  <a:lnTo>
                    <a:pt x="1108" y="187"/>
                  </a:lnTo>
                  <a:lnTo>
                    <a:pt x="1096" y="197"/>
                  </a:lnTo>
                  <a:lnTo>
                    <a:pt x="1085" y="209"/>
                  </a:lnTo>
                  <a:lnTo>
                    <a:pt x="1073" y="219"/>
                  </a:lnTo>
                  <a:lnTo>
                    <a:pt x="1062" y="229"/>
                  </a:lnTo>
                  <a:lnTo>
                    <a:pt x="1049" y="240"/>
                  </a:lnTo>
                  <a:lnTo>
                    <a:pt x="1037" y="250"/>
                  </a:lnTo>
                  <a:lnTo>
                    <a:pt x="1024" y="259"/>
                  </a:lnTo>
                  <a:lnTo>
                    <a:pt x="1011" y="270"/>
                  </a:lnTo>
                  <a:lnTo>
                    <a:pt x="998" y="279"/>
                  </a:lnTo>
                  <a:lnTo>
                    <a:pt x="986" y="287"/>
                  </a:lnTo>
                  <a:lnTo>
                    <a:pt x="972" y="295"/>
                  </a:lnTo>
                  <a:lnTo>
                    <a:pt x="959" y="303"/>
                  </a:lnTo>
                  <a:lnTo>
                    <a:pt x="965" y="292"/>
                  </a:lnTo>
                  <a:lnTo>
                    <a:pt x="972" y="281"/>
                  </a:lnTo>
                  <a:lnTo>
                    <a:pt x="980" y="271"/>
                  </a:lnTo>
                  <a:lnTo>
                    <a:pt x="988" y="260"/>
                  </a:lnTo>
                  <a:lnTo>
                    <a:pt x="997" y="250"/>
                  </a:lnTo>
                  <a:lnTo>
                    <a:pt x="1004" y="241"/>
                  </a:lnTo>
                  <a:lnTo>
                    <a:pt x="1011" y="229"/>
                  </a:lnTo>
                  <a:lnTo>
                    <a:pt x="1017" y="219"/>
                  </a:lnTo>
                  <a:lnTo>
                    <a:pt x="1013" y="214"/>
                  </a:lnTo>
                  <a:lnTo>
                    <a:pt x="1001" y="226"/>
                  </a:lnTo>
                  <a:lnTo>
                    <a:pt x="988" y="236"/>
                  </a:lnTo>
                  <a:lnTo>
                    <a:pt x="974" y="248"/>
                  </a:lnTo>
                  <a:lnTo>
                    <a:pt x="962" y="258"/>
                  </a:lnTo>
                  <a:lnTo>
                    <a:pt x="948" y="267"/>
                  </a:lnTo>
                  <a:lnTo>
                    <a:pt x="934" y="278"/>
                  </a:lnTo>
                  <a:lnTo>
                    <a:pt x="920" y="287"/>
                  </a:lnTo>
                  <a:lnTo>
                    <a:pt x="906" y="295"/>
                  </a:lnTo>
                  <a:lnTo>
                    <a:pt x="891" y="303"/>
                  </a:lnTo>
                  <a:lnTo>
                    <a:pt x="878" y="311"/>
                  </a:lnTo>
                  <a:lnTo>
                    <a:pt x="863" y="319"/>
                  </a:lnTo>
                  <a:lnTo>
                    <a:pt x="848" y="325"/>
                  </a:lnTo>
                  <a:lnTo>
                    <a:pt x="833" y="332"/>
                  </a:lnTo>
                  <a:lnTo>
                    <a:pt x="818" y="338"/>
                  </a:lnTo>
                  <a:lnTo>
                    <a:pt x="803" y="342"/>
                  </a:lnTo>
                  <a:lnTo>
                    <a:pt x="787" y="347"/>
                  </a:lnTo>
                  <a:lnTo>
                    <a:pt x="795" y="340"/>
                  </a:lnTo>
                  <a:lnTo>
                    <a:pt x="804" y="332"/>
                  </a:lnTo>
                  <a:lnTo>
                    <a:pt x="813" y="324"/>
                  </a:lnTo>
                  <a:lnTo>
                    <a:pt x="823" y="316"/>
                  </a:lnTo>
                  <a:lnTo>
                    <a:pt x="833" y="307"/>
                  </a:lnTo>
                  <a:lnTo>
                    <a:pt x="842" y="297"/>
                  </a:lnTo>
                  <a:lnTo>
                    <a:pt x="850" y="288"/>
                  </a:lnTo>
                  <a:lnTo>
                    <a:pt x="857" y="278"/>
                  </a:lnTo>
                  <a:lnTo>
                    <a:pt x="850" y="278"/>
                  </a:lnTo>
                  <a:lnTo>
                    <a:pt x="844" y="279"/>
                  </a:lnTo>
                  <a:lnTo>
                    <a:pt x="837" y="282"/>
                  </a:lnTo>
                  <a:lnTo>
                    <a:pt x="831" y="286"/>
                  </a:lnTo>
                  <a:lnTo>
                    <a:pt x="826" y="289"/>
                  </a:lnTo>
                  <a:lnTo>
                    <a:pt x="820" y="294"/>
                  </a:lnTo>
                  <a:lnTo>
                    <a:pt x="813" y="297"/>
                  </a:lnTo>
                  <a:lnTo>
                    <a:pt x="807" y="300"/>
                  </a:lnTo>
                  <a:lnTo>
                    <a:pt x="795" y="303"/>
                  </a:lnTo>
                  <a:lnTo>
                    <a:pt x="781" y="307"/>
                  </a:lnTo>
                  <a:lnTo>
                    <a:pt x="768" y="310"/>
                  </a:lnTo>
                  <a:lnTo>
                    <a:pt x="754" y="312"/>
                  </a:lnTo>
                  <a:lnTo>
                    <a:pt x="740" y="315"/>
                  </a:lnTo>
                  <a:lnTo>
                    <a:pt x="727" y="317"/>
                  </a:lnTo>
                  <a:lnTo>
                    <a:pt x="713" y="318"/>
                  </a:lnTo>
                  <a:lnTo>
                    <a:pt x="698" y="318"/>
                  </a:lnTo>
                  <a:lnTo>
                    <a:pt x="706" y="312"/>
                  </a:lnTo>
                  <a:lnTo>
                    <a:pt x="715" y="308"/>
                  </a:lnTo>
                  <a:lnTo>
                    <a:pt x="723" y="302"/>
                  </a:lnTo>
                  <a:lnTo>
                    <a:pt x="732" y="296"/>
                  </a:lnTo>
                  <a:lnTo>
                    <a:pt x="740" y="290"/>
                  </a:lnTo>
                  <a:lnTo>
                    <a:pt x="749" y="283"/>
                  </a:lnTo>
                  <a:lnTo>
                    <a:pt x="755" y="275"/>
                  </a:lnTo>
                  <a:lnTo>
                    <a:pt x="762" y="267"/>
                  </a:lnTo>
                  <a:lnTo>
                    <a:pt x="742" y="272"/>
                  </a:lnTo>
                  <a:lnTo>
                    <a:pt x="720" y="277"/>
                  </a:lnTo>
                  <a:lnTo>
                    <a:pt x="699" y="281"/>
                  </a:lnTo>
                  <a:lnTo>
                    <a:pt x="677" y="286"/>
                  </a:lnTo>
                  <a:lnTo>
                    <a:pt x="654" y="288"/>
                  </a:lnTo>
                  <a:lnTo>
                    <a:pt x="632" y="290"/>
                  </a:lnTo>
                  <a:lnTo>
                    <a:pt x="609" y="290"/>
                  </a:lnTo>
                  <a:lnTo>
                    <a:pt x="586" y="288"/>
                  </a:lnTo>
                  <a:lnTo>
                    <a:pt x="593" y="282"/>
                  </a:lnTo>
                  <a:lnTo>
                    <a:pt x="601" y="278"/>
                  </a:lnTo>
                  <a:lnTo>
                    <a:pt x="609" y="272"/>
                  </a:lnTo>
                  <a:lnTo>
                    <a:pt x="616" y="266"/>
                  </a:lnTo>
                  <a:lnTo>
                    <a:pt x="623" y="262"/>
                  </a:lnTo>
                  <a:lnTo>
                    <a:pt x="630" y="255"/>
                  </a:lnTo>
                  <a:lnTo>
                    <a:pt x="637" y="249"/>
                  </a:lnTo>
                  <a:lnTo>
                    <a:pt x="643" y="242"/>
                  </a:lnTo>
                  <a:lnTo>
                    <a:pt x="634" y="242"/>
                  </a:lnTo>
                  <a:lnTo>
                    <a:pt x="628" y="244"/>
                  </a:lnTo>
                  <a:lnTo>
                    <a:pt x="621" y="247"/>
                  </a:lnTo>
                  <a:lnTo>
                    <a:pt x="613" y="250"/>
                  </a:lnTo>
                  <a:lnTo>
                    <a:pt x="606" y="255"/>
                  </a:lnTo>
                  <a:lnTo>
                    <a:pt x="599" y="258"/>
                  </a:lnTo>
                  <a:lnTo>
                    <a:pt x="591" y="260"/>
                  </a:lnTo>
                  <a:lnTo>
                    <a:pt x="583" y="263"/>
                  </a:lnTo>
                  <a:lnTo>
                    <a:pt x="434" y="301"/>
                  </a:lnTo>
                  <a:lnTo>
                    <a:pt x="435" y="293"/>
                  </a:lnTo>
                  <a:lnTo>
                    <a:pt x="495" y="240"/>
                  </a:lnTo>
                  <a:lnTo>
                    <a:pt x="472" y="245"/>
                  </a:lnTo>
                  <a:lnTo>
                    <a:pt x="448" y="252"/>
                  </a:lnTo>
                  <a:lnTo>
                    <a:pt x="426" y="260"/>
                  </a:lnTo>
                  <a:lnTo>
                    <a:pt x="403" y="270"/>
                  </a:lnTo>
                  <a:lnTo>
                    <a:pt x="381" y="279"/>
                  </a:lnTo>
                  <a:lnTo>
                    <a:pt x="358" y="289"/>
                  </a:lnTo>
                  <a:lnTo>
                    <a:pt x="336" y="300"/>
                  </a:lnTo>
                  <a:lnTo>
                    <a:pt x="314" y="310"/>
                  </a:lnTo>
                  <a:lnTo>
                    <a:pt x="182" y="368"/>
                  </a:lnTo>
                  <a:lnTo>
                    <a:pt x="205" y="372"/>
                  </a:lnTo>
                  <a:lnTo>
                    <a:pt x="227" y="376"/>
                  </a:lnTo>
                  <a:lnTo>
                    <a:pt x="250" y="377"/>
                  </a:lnTo>
                  <a:lnTo>
                    <a:pt x="272" y="377"/>
                  </a:lnTo>
                  <a:lnTo>
                    <a:pt x="295" y="376"/>
                  </a:lnTo>
                  <a:lnTo>
                    <a:pt x="317" y="373"/>
                  </a:lnTo>
                  <a:lnTo>
                    <a:pt x="340" y="371"/>
                  </a:lnTo>
                  <a:lnTo>
                    <a:pt x="361" y="368"/>
                  </a:lnTo>
                  <a:lnTo>
                    <a:pt x="384" y="365"/>
                  </a:lnTo>
                  <a:lnTo>
                    <a:pt x="406" y="362"/>
                  </a:lnTo>
                  <a:lnTo>
                    <a:pt x="429" y="360"/>
                  </a:lnTo>
                  <a:lnTo>
                    <a:pt x="452" y="358"/>
                  </a:lnTo>
                  <a:lnTo>
                    <a:pt x="475" y="358"/>
                  </a:lnTo>
                  <a:lnTo>
                    <a:pt x="499" y="358"/>
                  </a:lnTo>
                  <a:lnTo>
                    <a:pt x="522" y="361"/>
                  </a:lnTo>
                  <a:lnTo>
                    <a:pt x="546" y="365"/>
                  </a:lnTo>
                  <a:lnTo>
                    <a:pt x="660" y="383"/>
                  </a:lnTo>
                  <a:lnTo>
                    <a:pt x="674" y="388"/>
                  </a:lnTo>
                  <a:lnTo>
                    <a:pt x="687" y="395"/>
                  </a:lnTo>
                  <a:lnTo>
                    <a:pt x="701" y="402"/>
                  </a:lnTo>
                  <a:lnTo>
                    <a:pt x="716" y="410"/>
                  </a:lnTo>
                  <a:lnTo>
                    <a:pt x="730" y="417"/>
                  </a:lnTo>
                  <a:lnTo>
                    <a:pt x="744" y="423"/>
                  </a:lnTo>
                  <a:lnTo>
                    <a:pt x="759" y="430"/>
                  </a:lnTo>
                  <a:lnTo>
                    <a:pt x="774" y="436"/>
                  </a:lnTo>
                  <a:lnTo>
                    <a:pt x="788" y="440"/>
                  </a:lnTo>
                  <a:lnTo>
                    <a:pt x="803" y="445"/>
                  </a:lnTo>
                  <a:lnTo>
                    <a:pt x="818" y="447"/>
                  </a:lnTo>
                  <a:lnTo>
                    <a:pt x="834" y="449"/>
                  </a:lnTo>
                  <a:lnTo>
                    <a:pt x="849" y="449"/>
                  </a:lnTo>
                  <a:lnTo>
                    <a:pt x="865" y="447"/>
                  </a:lnTo>
                  <a:lnTo>
                    <a:pt x="881" y="445"/>
                  </a:lnTo>
                  <a:lnTo>
                    <a:pt x="897" y="439"/>
                  </a:lnTo>
                  <a:lnTo>
                    <a:pt x="919" y="432"/>
                  </a:lnTo>
                  <a:lnTo>
                    <a:pt x="940" y="424"/>
                  </a:lnTo>
                  <a:lnTo>
                    <a:pt x="960" y="416"/>
                  </a:lnTo>
                  <a:lnTo>
                    <a:pt x="981" y="406"/>
                  </a:lnTo>
                  <a:lnTo>
                    <a:pt x="1002" y="396"/>
                  </a:lnTo>
                  <a:lnTo>
                    <a:pt x="1023" y="387"/>
                  </a:lnTo>
                  <a:lnTo>
                    <a:pt x="1043" y="377"/>
                  </a:lnTo>
                  <a:lnTo>
                    <a:pt x="1064" y="368"/>
                  </a:lnTo>
                  <a:lnTo>
                    <a:pt x="1085" y="358"/>
                  </a:lnTo>
                  <a:lnTo>
                    <a:pt x="1106" y="351"/>
                  </a:lnTo>
                  <a:lnTo>
                    <a:pt x="1128" y="345"/>
                  </a:lnTo>
                  <a:lnTo>
                    <a:pt x="1149" y="339"/>
                  </a:lnTo>
                  <a:lnTo>
                    <a:pt x="1171" y="334"/>
                  </a:lnTo>
                  <a:lnTo>
                    <a:pt x="1194" y="332"/>
                  </a:lnTo>
                  <a:lnTo>
                    <a:pt x="1217" y="332"/>
                  </a:lnTo>
                  <a:lnTo>
                    <a:pt x="1242" y="334"/>
                  </a:lnTo>
                  <a:lnTo>
                    <a:pt x="1257" y="339"/>
                  </a:lnTo>
                  <a:lnTo>
                    <a:pt x="1272" y="343"/>
                  </a:lnTo>
                  <a:lnTo>
                    <a:pt x="1286" y="347"/>
                  </a:lnTo>
                  <a:lnTo>
                    <a:pt x="1303" y="350"/>
                  </a:lnTo>
                  <a:lnTo>
                    <a:pt x="1319" y="351"/>
                  </a:lnTo>
                  <a:lnTo>
                    <a:pt x="1335" y="353"/>
                  </a:lnTo>
                  <a:lnTo>
                    <a:pt x="1351" y="351"/>
                  </a:lnTo>
                  <a:lnTo>
                    <a:pt x="1367" y="348"/>
                  </a:lnTo>
                  <a:lnTo>
                    <a:pt x="1382" y="342"/>
                  </a:lnTo>
                  <a:lnTo>
                    <a:pt x="1396" y="335"/>
                  </a:lnTo>
                  <a:lnTo>
                    <a:pt x="1410" y="328"/>
                  </a:lnTo>
                  <a:lnTo>
                    <a:pt x="1424" y="323"/>
                  </a:lnTo>
                  <a:lnTo>
                    <a:pt x="1439" y="316"/>
                  </a:lnTo>
                  <a:lnTo>
                    <a:pt x="1452" y="311"/>
                  </a:lnTo>
                  <a:lnTo>
                    <a:pt x="1467" y="307"/>
                  </a:lnTo>
                  <a:lnTo>
                    <a:pt x="1483" y="304"/>
                  </a:lnTo>
                  <a:lnTo>
                    <a:pt x="1466" y="320"/>
                  </a:lnTo>
                  <a:lnTo>
                    <a:pt x="1454" y="327"/>
                  </a:lnTo>
                  <a:lnTo>
                    <a:pt x="1441" y="336"/>
                  </a:lnTo>
                  <a:lnTo>
                    <a:pt x="1428" y="346"/>
                  </a:lnTo>
                  <a:lnTo>
                    <a:pt x="1416" y="355"/>
                  </a:lnTo>
                  <a:lnTo>
                    <a:pt x="1403" y="364"/>
                  </a:lnTo>
                  <a:lnTo>
                    <a:pt x="1391" y="374"/>
                  </a:lnTo>
                  <a:lnTo>
                    <a:pt x="1379" y="384"/>
                  </a:lnTo>
                  <a:lnTo>
                    <a:pt x="1366" y="392"/>
                  </a:lnTo>
                  <a:lnTo>
                    <a:pt x="1352" y="400"/>
                  </a:lnTo>
                  <a:lnTo>
                    <a:pt x="1339" y="406"/>
                  </a:lnTo>
                  <a:lnTo>
                    <a:pt x="1326" y="411"/>
                  </a:lnTo>
                  <a:lnTo>
                    <a:pt x="1312" y="415"/>
                  </a:lnTo>
                  <a:lnTo>
                    <a:pt x="1297" y="416"/>
                  </a:lnTo>
                  <a:lnTo>
                    <a:pt x="1282" y="415"/>
                  </a:lnTo>
                  <a:lnTo>
                    <a:pt x="1267" y="411"/>
                  </a:lnTo>
                  <a:lnTo>
                    <a:pt x="1251" y="406"/>
                  </a:lnTo>
                  <a:lnTo>
                    <a:pt x="1223" y="398"/>
                  </a:lnTo>
                  <a:lnTo>
                    <a:pt x="1197" y="392"/>
                  </a:lnTo>
                  <a:lnTo>
                    <a:pt x="1171" y="391"/>
                  </a:lnTo>
                  <a:lnTo>
                    <a:pt x="1146" y="393"/>
                  </a:lnTo>
                  <a:lnTo>
                    <a:pt x="1122" y="396"/>
                  </a:lnTo>
                  <a:lnTo>
                    <a:pt x="1098" y="402"/>
                  </a:lnTo>
                  <a:lnTo>
                    <a:pt x="1073" y="410"/>
                  </a:lnTo>
                  <a:lnTo>
                    <a:pt x="1050" y="419"/>
                  </a:lnTo>
                  <a:lnTo>
                    <a:pt x="1026" y="430"/>
                  </a:lnTo>
                  <a:lnTo>
                    <a:pt x="1003" y="440"/>
                  </a:lnTo>
                  <a:lnTo>
                    <a:pt x="980" y="450"/>
                  </a:lnTo>
                  <a:lnTo>
                    <a:pt x="956" y="460"/>
                  </a:lnTo>
                  <a:lnTo>
                    <a:pt x="932" y="469"/>
                  </a:lnTo>
                  <a:lnTo>
                    <a:pt x="907" y="477"/>
                  </a:lnTo>
                  <a:lnTo>
                    <a:pt x="883" y="483"/>
                  </a:lnTo>
                  <a:lnTo>
                    <a:pt x="858" y="486"/>
                  </a:lnTo>
                  <a:lnTo>
                    <a:pt x="837" y="487"/>
                  </a:lnTo>
                  <a:lnTo>
                    <a:pt x="816" y="487"/>
                  </a:lnTo>
                  <a:lnTo>
                    <a:pt x="797" y="486"/>
                  </a:lnTo>
                  <a:lnTo>
                    <a:pt x="777" y="484"/>
                  </a:lnTo>
                  <a:lnTo>
                    <a:pt x="759" y="480"/>
                  </a:lnTo>
                  <a:lnTo>
                    <a:pt x="740" y="475"/>
                  </a:lnTo>
                  <a:lnTo>
                    <a:pt x="722" y="470"/>
                  </a:lnTo>
                  <a:lnTo>
                    <a:pt x="705" y="463"/>
                  </a:lnTo>
                  <a:lnTo>
                    <a:pt x="686" y="456"/>
                  </a:lnTo>
                  <a:lnTo>
                    <a:pt x="669" y="449"/>
                  </a:lnTo>
                  <a:lnTo>
                    <a:pt x="652" y="442"/>
                  </a:lnTo>
                  <a:lnTo>
                    <a:pt x="634" y="436"/>
                  </a:lnTo>
                  <a:lnTo>
                    <a:pt x="617" y="427"/>
                  </a:lnTo>
                  <a:lnTo>
                    <a:pt x="599" y="421"/>
                  </a:lnTo>
                  <a:lnTo>
                    <a:pt x="581" y="414"/>
                  </a:lnTo>
                  <a:lnTo>
                    <a:pt x="564" y="408"/>
                  </a:lnTo>
                  <a:lnTo>
                    <a:pt x="538" y="401"/>
                  </a:lnTo>
                  <a:lnTo>
                    <a:pt x="511" y="395"/>
                  </a:lnTo>
                  <a:lnTo>
                    <a:pt x="485" y="393"/>
                  </a:lnTo>
                  <a:lnTo>
                    <a:pt x="459" y="393"/>
                  </a:lnTo>
                  <a:lnTo>
                    <a:pt x="433" y="394"/>
                  </a:lnTo>
                  <a:lnTo>
                    <a:pt x="408" y="396"/>
                  </a:lnTo>
                  <a:lnTo>
                    <a:pt x="382" y="399"/>
                  </a:lnTo>
                  <a:lnTo>
                    <a:pt x="356" y="402"/>
                  </a:lnTo>
                  <a:lnTo>
                    <a:pt x="330" y="407"/>
                  </a:lnTo>
                  <a:lnTo>
                    <a:pt x="304" y="410"/>
                  </a:lnTo>
                  <a:lnTo>
                    <a:pt x="279" y="412"/>
                  </a:lnTo>
                  <a:lnTo>
                    <a:pt x="252" y="415"/>
                  </a:lnTo>
                  <a:lnTo>
                    <a:pt x="226" y="416"/>
                  </a:lnTo>
                  <a:lnTo>
                    <a:pt x="199" y="415"/>
                  </a:lnTo>
                  <a:lnTo>
                    <a:pt x="171" y="412"/>
                  </a:lnTo>
                  <a:lnTo>
                    <a:pt x="144" y="407"/>
                  </a:lnTo>
                  <a:lnTo>
                    <a:pt x="125" y="403"/>
                  </a:lnTo>
                  <a:lnTo>
                    <a:pt x="106" y="401"/>
                  </a:lnTo>
                  <a:lnTo>
                    <a:pt x="86" y="400"/>
                  </a:lnTo>
                  <a:lnTo>
                    <a:pt x="67" y="399"/>
                  </a:lnTo>
                  <a:lnTo>
                    <a:pt x="48" y="395"/>
                  </a:lnTo>
                  <a:lnTo>
                    <a:pt x="31" y="391"/>
                  </a:lnTo>
                  <a:lnTo>
                    <a:pt x="15" y="383"/>
                  </a:lnTo>
                  <a:lnTo>
                    <a:pt x="0" y="371"/>
                  </a:lnTo>
                  <a:lnTo>
                    <a:pt x="3" y="355"/>
                  </a:lnTo>
                  <a:lnTo>
                    <a:pt x="11" y="342"/>
                  </a:lnTo>
                  <a:lnTo>
                    <a:pt x="23" y="332"/>
                  </a:lnTo>
                  <a:lnTo>
                    <a:pt x="35" y="324"/>
                  </a:lnTo>
                  <a:lnTo>
                    <a:pt x="50" y="317"/>
                  </a:lnTo>
                  <a:lnTo>
                    <a:pt x="67" y="312"/>
                  </a:lnTo>
                  <a:lnTo>
                    <a:pt x="82" y="308"/>
                  </a:lnTo>
                  <a:lnTo>
                    <a:pt x="95" y="303"/>
                  </a:lnTo>
                  <a:lnTo>
                    <a:pt x="197" y="293"/>
                  </a:lnTo>
                  <a:lnTo>
                    <a:pt x="215" y="274"/>
                  </a:lnTo>
                  <a:lnTo>
                    <a:pt x="234" y="256"/>
                  </a:lnTo>
                  <a:lnTo>
                    <a:pt x="254" y="239"/>
                  </a:lnTo>
                  <a:lnTo>
                    <a:pt x="274" y="224"/>
                  </a:lnTo>
                  <a:lnTo>
                    <a:pt x="296" y="209"/>
                  </a:lnTo>
                  <a:lnTo>
                    <a:pt x="318" y="195"/>
                  </a:lnTo>
                  <a:lnTo>
                    <a:pt x="340" y="182"/>
                  </a:lnTo>
                  <a:lnTo>
                    <a:pt x="363" y="172"/>
                  </a:lnTo>
                  <a:lnTo>
                    <a:pt x="386" y="163"/>
                  </a:lnTo>
                  <a:lnTo>
                    <a:pt x="410" y="156"/>
                  </a:lnTo>
                  <a:lnTo>
                    <a:pt x="434" y="151"/>
                  </a:lnTo>
                  <a:lnTo>
                    <a:pt x="458" y="148"/>
                  </a:lnTo>
                  <a:lnTo>
                    <a:pt x="484" y="146"/>
                  </a:lnTo>
                  <a:lnTo>
                    <a:pt x="509" y="149"/>
                  </a:lnTo>
                  <a:lnTo>
                    <a:pt x="534" y="152"/>
                  </a:lnTo>
                  <a:lnTo>
                    <a:pt x="561" y="159"/>
                  </a:lnTo>
                  <a:lnTo>
                    <a:pt x="583" y="168"/>
                  </a:lnTo>
                  <a:lnTo>
                    <a:pt x="603" y="179"/>
                  </a:lnTo>
                  <a:lnTo>
                    <a:pt x="624" y="189"/>
                  </a:lnTo>
                  <a:lnTo>
                    <a:pt x="645" y="199"/>
                  </a:lnTo>
                  <a:lnTo>
                    <a:pt x="667" y="209"/>
                  </a:lnTo>
                  <a:lnTo>
                    <a:pt x="690" y="214"/>
                  </a:lnTo>
                  <a:lnTo>
                    <a:pt x="714" y="216"/>
                  </a:lnTo>
                  <a:lnTo>
                    <a:pt x="739" y="212"/>
                  </a:lnTo>
                  <a:lnTo>
                    <a:pt x="763" y="206"/>
                  </a:lnTo>
                  <a:lnTo>
                    <a:pt x="787" y="206"/>
                  </a:lnTo>
                  <a:lnTo>
                    <a:pt x="808" y="209"/>
                  </a:lnTo>
                  <a:lnTo>
                    <a:pt x="831" y="214"/>
                  </a:lnTo>
                  <a:lnTo>
                    <a:pt x="853" y="219"/>
                  </a:lnTo>
                  <a:lnTo>
                    <a:pt x="875" y="222"/>
                  </a:lnTo>
                  <a:lnTo>
                    <a:pt x="897" y="222"/>
                  </a:lnTo>
                  <a:lnTo>
                    <a:pt x="919" y="217"/>
                  </a:lnTo>
                  <a:lnTo>
                    <a:pt x="940" y="196"/>
                  </a:lnTo>
                  <a:lnTo>
                    <a:pt x="959" y="172"/>
                  </a:lnTo>
                  <a:lnTo>
                    <a:pt x="978" y="146"/>
                  </a:lnTo>
                  <a:lnTo>
                    <a:pt x="996" y="122"/>
                  </a:lnTo>
                  <a:lnTo>
                    <a:pt x="1017" y="99"/>
                  </a:lnTo>
                  <a:lnTo>
                    <a:pt x="1039" y="78"/>
                  </a:lnTo>
                  <a:lnTo>
                    <a:pt x="1064" y="64"/>
                  </a:lnTo>
                  <a:lnTo>
                    <a:pt x="1094" y="53"/>
                  </a:lnTo>
                  <a:lnTo>
                    <a:pt x="1106" y="51"/>
                  </a:lnTo>
                  <a:lnTo>
                    <a:pt x="1118" y="49"/>
                  </a:lnTo>
                  <a:lnTo>
                    <a:pt x="1130" y="47"/>
                  </a:lnTo>
                  <a:lnTo>
                    <a:pt x="1142" y="47"/>
                  </a:lnTo>
                  <a:lnTo>
                    <a:pt x="1155" y="47"/>
                  </a:lnTo>
                  <a:lnTo>
                    <a:pt x="1167" y="47"/>
                  </a:lnTo>
                  <a:lnTo>
                    <a:pt x="1179" y="49"/>
                  </a:lnTo>
                  <a:lnTo>
                    <a:pt x="1191" y="50"/>
                  </a:lnTo>
                  <a:lnTo>
                    <a:pt x="1204" y="52"/>
                  </a:lnTo>
                  <a:lnTo>
                    <a:pt x="1215" y="54"/>
                  </a:lnTo>
                  <a:lnTo>
                    <a:pt x="1227" y="57"/>
                  </a:lnTo>
                  <a:lnTo>
                    <a:pt x="1238" y="60"/>
                  </a:lnTo>
                  <a:lnTo>
                    <a:pt x="1250" y="64"/>
                  </a:lnTo>
                  <a:lnTo>
                    <a:pt x="1260" y="68"/>
                  </a:lnTo>
                  <a:lnTo>
                    <a:pt x="1272" y="72"/>
                  </a:lnTo>
                  <a:lnTo>
                    <a:pt x="1282" y="76"/>
                  </a:lnTo>
                  <a:lnTo>
                    <a:pt x="1296" y="75"/>
                  </a:lnTo>
                  <a:lnTo>
                    <a:pt x="1310" y="73"/>
                  </a:lnTo>
                  <a:lnTo>
                    <a:pt x="1322" y="67"/>
                  </a:lnTo>
                  <a:lnTo>
                    <a:pt x="1335" y="61"/>
                  </a:lnTo>
                  <a:lnTo>
                    <a:pt x="1348" y="54"/>
                  </a:lnTo>
                  <a:lnTo>
                    <a:pt x="1359" y="46"/>
                  </a:lnTo>
                  <a:lnTo>
                    <a:pt x="1371" y="37"/>
                  </a:lnTo>
                  <a:lnTo>
                    <a:pt x="1382" y="29"/>
                  </a:lnTo>
                  <a:lnTo>
                    <a:pt x="1394" y="21"/>
                  </a:lnTo>
                  <a:lnTo>
                    <a:pt x="1405" y="14"/>
                  </a:lnTo>
                  <a:lnTo>
                    <a:pt x="1418" y="7"/>
                  </a:lnTo>
                  <a:lnTo>
                    <a:pt x="1430" y="4"/>
                  </a:lnTo>
                  <a:lnTo>
                    <a:pt x="1443" y="0"/>
                  </a:lnTo>
                  <a:lnTo>
                    <a:pt x="1457" y="0"/>
                  </a:lnTo>
                  <a:lnTo>
                    <a:pt x="1472" y="2"/>
                  </a:lnTo>
                  <a:lnTo>
                    <a:pt x="1487" y="8"/>
                  </a:lnTo>
                  <a:lnTo>
                    <a:pt x="1503" y="24"/>
                  </a:lnTo>
                  <a:close/>
                </a:path>
              </a:pathLst>
            </a:custGeom>
            <a:solidFill>
              <a:schemeClr val="bg2"/>
            </a:solidFill>
            <a:ln w="9525">
              <a:noFill/>
              <a:round/>
              <a:headEnd/>
              <a:tailEnd/>
            </a:ln>
          </p:spPr>
          <p:txBody>
            <a:bodyPr/>
            <a:lstStyle/>
            <a:p>
              <a:endParaRPr lang="en-US"/>
            </a:p>
          </p:txBody>
        </p:sp>
      </p:grpSp>
      <p:sp>
        <p:nvSpPr>
          <p:cNvPr id="44" name="Rectangle 1121"/>
          <p:cNvSpPr>
            <a:spLocks noChangeArrowheads="1"/>
          </p:cNvSpPr>
          <p:nvPr/>
        </p:nvSpPr>
        <p:spPr bwMode="auto">
          <a:xfrm>
            <a:off x="1835150" y="5410200"/>
            <a:ext cx="1624013" cy="396875"/>
          </a:xfrm>
          <a:prstGeom prst="rect">
            <a:avLst/>
          </a:prstGeom>
          <a:noFill/>
          <a:ln w="9525">
            <a:noFill/>
            <a:miter lim="800000"/>
            <a:headEnd/>
            <a:tailEnd/>
          </a:ln>
        </p:spPr>
        <p:txBody>
          <a:bodyPr wrap="none">
            <a:spAutoFit/>
          </a:bodyPr>
          <a:lstStyle/>
          <a:p>
            <a:r>
              <a:rPr lang="en-US" sz="2000" b="1"/>
              <a:t>Low Clouds</a:t>
            </a:r>
          </a:p>
        </p:txBody>
      </p:sp>
      <p:cxnSp>
        <p:nvCxnSpPr>
          <p:cNvPr id="45" name="AutoShape 1123"/>
          <p:cNvCxnSpPr>
            <a:cxnSpLocks noChangeShapeType="1"/>
            <a:stCxn id="44" idx="0"/>
          </p:cNvCxnSpPr>
          <p:nvPr/>
        </p:nvCxnSpPr>
        <p:spPr bwMode="auto">
          <a:xfrm rot="5400000" flipH="1">
            <a:off x="1966913" y="4729162"/>
            <a:ext cx="495300" cy="866775"/>
          </a:xfrm>
          <a:prstGeom prst="curvedConnector2">
            <a:avLst/>
          </a:prstGeom>
          <a:noFill/>
          <a:ln w="9525">
            <a:solidFill>
              <a:schemeClr val="tx1"/>
            </a:solidFill>
            <a:round/>
            <a:headEnd/>
            <a:tailEnd type="triangle" w="med" len="med"/>
          </a:ln>
        </p:spPr>
      </p:cxnSp>
      <p:sp>
        <p:nvSpPr>
          <p:cNvPr id="46" name="Slide Number Placeholder 45"/>
          <p:cNvSpPr>
            <a:spLocks noGrp="1"/>
          </p:cNvSpPr>
          <p:nvPr>
            <p:ph type="sldNum" sz="quarter" idx="12"/>
          </p:nvPr>
        </p:nvSpPr>
        <p:spPr/>
        <p:txBody>
          <a:bodyPr>
            <a:normAutofit fontScale="85000" lnSpcReduction="20000"/>
          </a:bodyPr>
          <a:lstStyle/>
          <a:p>
            <a:fld id="{B6F15528-21DE-4FAA-801E-634DDDAF4B2B}"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Frequency and magnitude of causes</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AD3D5C95-8A98-49ED-9B39-08683E0E600A}" type="slidenum">
              <a:rPr lang="en-IN" smtClean="0"/>
              <a:pPr/>
              <a:t>56</a:t>
            </a:fld>
            <a:endParaRPr lang="en-IN"/>
          </a:p>
        </p:txBody>
      </p:sp>
      <p:pic>
        <p:nvPicPr>
          <p:cNvPr id="4" name="Picture 3"/>
          <p:cNvPicPr/>
          <p:nvPr/>
        </p:nvPicPr>
        <p:blipFill>
          <a:blip r:embed="rId2" cstate="print"/>
          <a:srcRect/>
          <a:stretch>
            <a:fillRect/>
          </a:stretch>
        </p:blipFill>
        <p:spPr bwMode="auto">
          <a:xfrm>
            <a:off x="1115616" y="1772816"/>
            <a:ext cx="6336704" cy="3107733"/>
          </a:xfrm>
          <a:prstGeom prst="rect">
            <a:avLst/>
          </a:prstGeom>
          <a:noFill/>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Four different Channel Models</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AD3D5C95-8A98-49ED-9B39-08683E0E600A}" type="slidenum">
              <a:rPr lang="en-IN" smtClean="0"/>
              <a:pPr/>
              <a:t>57</a:t>
            </a:fld>
            <a:endParaRPr lang="en-IN"/>
          </a:p>
        </p:txBody>
      </p:sp>
      <p:sp>
        <p:nvSpPr>
          <p:cNvPr id="4" name="Content Placeholder 3"/>
          <p:cNvSpPr>
            <a:spLocks noGrp="1"/>
          </p:cNvSpPr>
          <p:nvPr>
            <p:ph sz="quarter" idx="1"/>
          </p:nvPr>
        </p:nvSpPr>
        <p:spPr/>
        <p:txBody>
          <a:bodyPr/>
          <a:lstStyle/>
          <a:p>
            <a:r>
              <a:rPr lang="en-US" dirty="0" smtClean="0"/>
              <a:t>Lognormal</a:t>
            </a:r>
          </a:p>
          <a:p>
            <a:r>
              <a:rPr lang="en-US" dirty="0" smtClean="0"/>
              <a:t>Gamma-gamma</a:t>
            </a:r>
          </a:p>
          <a:p>
            <a:r>
              <a:rPr lang="en-US" i="1" dirty="0" smtClean="0"/>
              <a:t>K</a:t>
            </a:r>
          </a:p>
          <a:p>
            <a:r>
              <a:rPr lang="en-US" i="1" dirty="0" smtClean="0"/>
              <a:t>I-K</a:t>
            </a:r>
            <a:endParaRPr lang="en-US" dirty="0" smtClean="0"/>
          </a:p>
          <a:p>
            <a:endParaRPr lang="en-IN" dirty="0"/>
          </a:p>
        </p:txBody>
      </p:sp>
      <p:graphicFrame>
        <p:nvGraphicFramePr>
          <p:cNvPr id="6" name="Content Placeholder 6"/>
          <p:cNvGraphicFramePr>
            <a:graphicFrameLocks/>
          </p:cNvGraphicFramePr>
          <p:nvPr/>
        </p:nvGraphicFramePr>
        <p:xfrm>
          <a:off x="1331640" y="4149080"/>
          <a:ext cx="6408711" cy="2123440"/>
        </p:xfrm>
        <a:graphic>
          <a:graphicData uri="http://schemas.openxmlformats.org/drawingml/2006/table">
            <a:tbl>
              <a:tblPr firstRow="1" bandRow="1">
                <a:tableStyleId>{93296810-A885-4BE3-A3E7-6D5BEEA58F35}</a:tableStyleId>
              </a:tblPr>
              <a:tblGrid>
                <a:gridCol w="2136237"/>
                <a:gridCol w="2136237"/>
                <a:gridCol w="2136237"/>
              </a:tblGrid>
              <a:tr h="370840">
                <a:tc>
                  <a:txBody>
                    <a:bodyPr/>
                    <a:lstStyle/>
                    <a:p>
                      <a:r>
                        <a:rPr lang="en-US" dirty="0" smtClean="0"/>
                        <a:t>Channel</a:t>
                      </a:r>
                      <a:r>
                        <a:rPr lang="en-US" baseline="0" dirty="0" smtClean="0"/>
                        <a:t> </a:t>
                      </a:r>
                      <a:r>
                        <a:rPr lang="en-US" dirty="0" smtClean="0"/>
                        <a:t>Model</a:t>
                      </a:r>
                      <a:endParaRPr lang="en-US" dirty="0"/>
                    </a:p>
                  </a:txBody>
                  <a:tcPr/>
                </a:tc>
                <a:tc>
                  <a:txBody>
                    <a:bodyPr/>
                    <a:lstStyle/>
                    <a:p>
                      <a:r>
                        <a:rPr lang="en-US" dirty="0" smtClean="0"/>
                        <a:t>Turbulence scenario</a:t>
                      </a:r>
                      <a:endParaRPr lang="en-US" dirty="0"/>
                    </a:p>
                  </a:txBody>
                  <a:tcPr/>
                </a:tc>
                <a:tc>
                  <a:txBody>
                    <a:bodyPr/>
                    <a:lstStyle/>
                    <a:p>
                      <a:r>
                        <a:rPr lang="en-US" dirty="0" smtClean="0"/>
                        <a:t>Limitation</a:t>
                      </a:r>
                      <a:endParaRPr lang="en-US" dirty="0"/>
                    </a:p>
                  </a:txBody>
                  <a:tcPr/>
                </a:tc>
              </a:tr>
              <a:tr h="370840">
                <a:tc>
                  <a:txBody>
                    <a:bodyPr/>
                    <a:lstStyle/>
                    <a:p>
                      <a:r>
                        <a:rPr lang="en-US" dirty="0" smtClean="0"/>
                        <a:t>Lognormal</a:t>
                      </a:r>
                      <a:endParaRPr lang="en-US" dirty="0"/>
                    </a:p>
                  </a:txBody>
                  <a:tcPr/>
                </a:tc>
                <a:tc>
                  <a:txBody>
                    <a:bodyPr/>
                    <a:lstStyle/>
                    <a:p>
                      <a:r>
                        <a:rPr lang="en-US" dirty="0" smtClean="0"/>
                        <a:t>Weak</a:t>
                      </a:r>
                      <a:endParaRPr lang="en-US" dirty="0"/>
                    </a:p>
                  </a:txBody>
                  <a:tcPr/>
                </a:tc>
                <a:tc>
                  <a:txBody>
                    <a:bodyPr/>
                    <a:lstStyle/>
                    <a:p>
                      <a:r>
                        <a:rPr lang="en-US" dirty="0" smtClean="0"/>
                        <a:t>High turbulence</a:t>
                      </a:r>
                      <a:endParaRPr lang="en-US" dirty="0"/>
                    </a:p>
                  </a:txBody>
                  <a:tcPr/>
                </a:tc>
              </a:tr>
              <a:tr h="370840">
                <a:tc>
                  <a:txBody>
                    <a:bodyPr/>
                    <a:lstStyle/>
                    <a:p>
                      <a:r>
                        <a:rPr lang="en-US" dirty="0" smtClean="0"/>
                        <a:t>Gamma-gamma</a:t>
                      </a:r>
                      <a:endParaRPr lang="en-US" dirty="0"/>
                    </a:p>
                  </a:txBody>
                  <a:tcPr/>
                </a:tc>
                <a:tc>
                  <a:txBody>
                    <a:bodyPr/>
                    <a:lstStyle/>
                    <a:p>
                      <a:r>
                        <a:rPr lang="en-US" dirty="0" smtClean="0"/>
                        <a:t>Weak to strong</a:t>
                      </a:r>
                      <a:endParaRPr lang="en-US" dirty="0"/>
                    </a:p>
                  </a:txBody>
                  <a:tcPr/>
                </a:tc>
                <a:tc>
                  <a:txBody>
                    <a:bodyPr/>
                    <a:lstStyle/>
                    <a:p>
                      <a:r>
                        <a:rPr lang="en-US" dirty="0" smtClean="0"/>
                        <a:t>Computation Complexity</a:t>
                      </a:r>
                      <a:endParaRPr lang="en-US" dirty="0"/>
                    </a:p>
                  </a:txBody>
                  <a:tcPr/>
                </a:tc>
              </a:tr>
              <a:tr h="370840">
                <a:tc>
                  <a:txBody>
                    <a:bodyPr/>
                    <a:lstStyle/>
                    <a:p>
                      <a:r>
                        <a:rPr lang="en-US" dirty="0" smtClean="0"/>
                        <a:t>K</a:t>
                      </a:r>
                      <a:endParaRPr lang="en-US" dirty="0"/>
                    </a:p>
                  </a:txBody>
                  <a:tcPr/>
                </a:tc>
                <a:tc>
                  <a:txBody>
                    <a:bodyPr/>
                    <a:lstStyle/>
                    <a:p>
                      <a:r>
                        <a:rPr lang="en-US" dirty="0" smtClean="0"/>
                        <a:t>strong</a:t>
                      </a:r>
                      <a:endParaRPr lang="en-US" dirty="0"/>
                    </a:p>
                  </a:txBody>
                  <a:tcPr/>
                </a:tc>
                <a:tc>
                  <a:txBody>
                    <a:bodyPr/>
                    <a:lstStyle/>
                    <a:p>
                      <a:r>
                        <a:rPr lang="en-US" dirty="0" smtClean="0"/>
                        <a:t>Low  turbulence</a:t>
                      </a:r>
                      <a:endParaRPr lang="en-US" dirty="0"/>
                    </a:p>
                  </a:txBody>
                  <a:tcPr/>
                </a:tc>
              </a:tr>
              <a:tr h="370840">
                <a:tc>
                  <a:txBody>
                    <a:bodyPr/>
                    <a:lstStyle/>
                    <a:p>
                      <a:r>
                        <a:rPr lang="en-US" dirty="0" smtClean="0"/>
                        <a:t>I-K</a:t>
                      </a:r>
                      <a:endParaRPr lang="en-US" dirty="0"/>
                    </a:p>
                  </a:txBody>
                  <a:tcPr/>
                </a:tc>
                <a:tc>
                  <a:txBody>
                    <a:bodyPr/>
                    <a:lstStyle/>
                    <a:p>
                      <a:r>
                        <a:rPr lang="en-US" dirty="0" smtClean="0"/>
                        <a:t>Weak to strong</a:t>
                      </a:r>
                      <a:endParaRPr lang="en-US" dirty="0"/>
                    </a:p>
                  </a:txBody>
                  <a:tcPr/>
                </a:tc>
                <a:tc>
                  <a:txBody>
                    <a:bodyPr/>
                    <a:lstStyle/>
                    <a:p>
                      <a:r>
                        <a:rPr lang="en-US" dirty="0" smtClean="0"/>
                        <a:t>-</a:t>
                      </a:r>
                      <a:endParaRPr lang="en-US" dirty="0"/>
                    </a:p>
                  </a:txBody>
                  <a:tcPr/>
                </a:tc>
              </a:tr>
            </a:tbl>
          </a:graphicData>
        </a:graphic>
      </p:graphicFrame>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704088"/>
            <a:ext cx="82296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Lognormal </a:t>
            </a:r>
            <a:r>
              <a:rPr lang="en-US" sz="4400" dirty="0" smtClean="0">
                <a:solidFill>
                  <a:schemeClr val="tx2"/>
                </a:solidFill>
                <a:latin typeface="+mj-lt"/>
                <a:ea typeface="+mj-ea"/>
                <a:cs typeface="+mj-cs"/>
              </a:rPr>
              <a:t>channel</a:t>
            </a:r>
            <a:r>
              <a:rPr lang="en-US" sz="5000" dirty="0" smtClean="0">
                <a:solidFill>
                  <a:schemeClr val="tx2"/>
                </a:solidFill>
                <a:latin typeface="+mj-lt"/>
                <a:ea typeface="+mj-ea"/>
                <a:cs typeface="+mj-cs"/>
              </a:rPr>
              <a:t> model</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457200" y="1935480"/>
            <a:ext cx="8229600" cy="4389120"/>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Weak turbulence scenario (S.I&lt;0.75)</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For distances less than 100 m</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2 </a:t>
            </a:r>
            <a:r>
              <a:rPr lang="en-US" sz="2600" dirty="0" smtClean="0"/>
              <a:t>methods:</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Gauss–</a:t>
            </a:r>
            <a:r>
              <a:rPr kumimoji="0" lang="en-US" sz="2600" b="0" i="0" u="none" strike="noStrike" kern="1200" cap="none" spc="0" normalizeH="0" baseline="0" noProof="0" dirty="0" err="1" smtClean="0">
                <a:ln>
                  <a:noFill/>
                </a:ln>
                <a:solidFill>
                  <a:schemeClr val="tx1"/>
                </a:solidFill>
                <a:effectLst/>
                <a:uLnTx/>
                <a:uFillTx/>
                <a:latin typeface="+mn-lt"/>
                <a:ea typeface="+mn-ea"/>
                <a:cs typeface="+mn-cs"/>
              </a:rPr>
              <a:t>Hermite</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quadrature approximation and based on power series for BER calculation.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Gauss–</a:t>
            </a:r>
            <a:r>
              <a:rPr kumimoji="0" lang="en-US" sz="2600" b="0" i="0" u="none" strike="noStrike" kern="1200" cap="none" spc="0" normalizeH="0" baseline="0" noProof="0" dirty="0" err="1" smtClean="0">
                <a:ln>
                  <a:noFill/>
                </a:ln>
                <a:solidFill>
                  <a:schemeClr val="tx1"/>
                </a:solidFill>
                <a:effectLst/>
                <a:uLnTx/>
                <a:uFillTx/>
                <a:latin typeface="+mn-lt"/>
                <a:ea typeface="+mn-ea"/>
                <a:cs typeface="+mn-cs"/>
              </a:rPr>
              <a:t>Hermite</a:t>
            </a:r>
            <a:r>
              <a:rPr kumimoji="0" lang="en-US" sz="2600" b="0" i="0" u="none" strike="noStrike" kern="1200" cap="none" spc="0" normalizeH="0" noProof="0" dirty="0" smtClean="0">
                <a:ln>
                  <a:noFill/>
                </a:ln>
                <a:solidFill>
                  <a:schemeClr val="tx1"/>
                </a:solidFill>
                <a:effectLst/>
                <a:uLnTx/>
                <a:uFillTx/>
                <a:latin typeface="+mn-lt"/>
                <a:ea typeface="+mn-ea"/>
                <a:cs typeface="+mn-cs"/>
              </a:rPr>
              <a:t> is an a</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pproximation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Power series:- Perfect</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704088"/>
            <a:ext cx="8305800"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2"/>
                </a:solidFill>
                <a:effectLst/>
                <a:uLnTx/>
                <a:uFillTx/>
                <a:latin typeface="+mj-lt"/>
                <a:ea typeface="+mj-ea"/>
                <a:cs typeface="+mj-cs"/>
              </a:rPr>
              <a:t>Numerical Solution</a:t>
            </a:r>
            <a:endParaRPr kumimoji="0" lang="en-US" sz="4400" b="0" i="0" u="none" strike="noStrike" kern="1200" cap="none" spc="0" normalizeH="0" baseline="0" noProof="0" dirty="0">
              <a:ln>
                <a:noFill/>
              </a:ln>
              <a:solidFill>
                <a:schemeClr val="tx2"/>
              </a:solidFill>
              <a:effectLst/>
              <a:uLnTx/>
              <a:uFillTx/>
              <a:latin typeface="+mj-lt"/>
              <a:ea typeface="+mj-ea"/>
              <a:cs typeface="+mj-cs"/>
            </a:endParaRPr>
          </a:p>
        </p:txBody>
      </p:sp>
      <p:pic>
        <p:nvPicPr>
          <p:cNvPr id="4" name="Picture 3"/>
          <p:cNvPicPr/>
          <p:nvPr/>
        </p:nvPicPr>
        <p:blipFill>
          <a:blip r:embed="rId2" cstate="print"/>
          <a:srcRect/>
          <a:stretch>
            <a:fillRect/>
          </a:stretch>
        </p:blipFill>
        <p:spPr bwMode="auto">
          <a:xfrm>
            <a:off x="685800" y="1676400"/>
            <a:ext cx="5562600" cy="46482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7" name="TextBox 6"/>
          <p:cNvSpPr txBox="1"/>
          <p:nvPr/>
        </p:nvSpPr>
        <p:spPr>
          <a:xfrm>
            <a:off x="6228184" y="4869160"/>
            <a:ext cx="2376264" cy="646331"/>
          </a:xfrm>
          <a:prstGeom prst="rect">
            <a:avLst/>
          </a:prstGeom>
          <a:noFill/>
        </p:spPr>
        <p:txBody>
          <a:bodyPr wrap="square" rtlCol="0">
            <a:spAutoFit/>
          </a:bodyPr>
          <a:lstStyle/>
          <a:p>
            <a:r>
              <a:rPr lang="en-IN" dirty="0" smtClean="0"/>
              <a:t>Where </a:t>
            </a:r>
            <a:r>
              <a:rPr lang="en-IN" dirty="0" err="1" smtClean="0"/>
              <a:t>SigmaX</a:t>
            </a:r>
            <a:r>
              <a:rPr lang="en-IN" dirty="0" smtClean="0"/>
              <a:t>= fading intensity</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With Fiber – steps to install</a:t>
            </a:r>
            <a:endParaRPr lang="en-US" dirty="0"/>
          </a:p>
        </p:txBody>
      </p:sp>
      <p:graphicFrame>
        <p:nvGraphicFramePr>
          <p:cNvPr id="7" name="Content Placeholder 6"/>
          <p:cNvGraphicFramePr>
            <a:graphicFrameLocks noGrp="1"/>
          </p:cNvGraphicFramePr>
          <p:nvPr>
            <p:ph sz="quarter" idx="1"/>
          </p:nvPr>
        </p:nvGraphicFramePr>
        <p:xfrm>
          <a:off x="0" y="1571612"/>
          <a:ext cx="9144000" cy="5286388"/>
        </p:xfrm>
        <a:graphic>
          <a:graphicData uri="http://schemas.openxmlformats.org/drawingml/2006/table">
            <a:tbl>
              <a:tblPr firstRow="1" bandRow="1">
                <a:tableStyleId>{2D5ABB26-0587-4C30-8999-92F81FD0307C}</a:tableStyleId>
              </a:tblPr>
              <a:tblGrid>
                <a:gridCol w="4572000"/>
                <a:gridCol w="4572000"/>
              </a:tblGrid>
              <a:tr h="2643194">
                <a:tc>
                  <a:txBody>
                    <a:bodyPr/>
                    <a:lstStyle/>
                    <a:p>
                      <a:r>
                        <a:rPr lang="en-US" dirty="0" smtClean="0"/>
                        <a:t>                                                </a:t>
                      </a:r>
                      <a:endParaRPr lang="en-US" dirty="0"/>
                    </a:p>
                  </a:txBody>
                  <a:tcPr/>
                </a:tc>
                <a:tc>
                  <a:txBody>
                    <a:bodyPr/>
                    <a:lstStyle/>
                    <a:p>
                      <a:r>
                        <a:rPr lang="en-US" dirty="0" smtClean="0"/>
                        <a:t>     </a:t>
                      </a:r>
                      <a:endParaRPr lang="en-US" dirty="0"/>
                    </a:p>
                  </a:txBody>
                  <a:tcPr/>
                </a:tc>
              </a:tr>
              <a:tr h="2643194">
                <a:tc>
                  <a:txBody>
                    <a:bodyPr/>
                    <a:lstStyle/>
                    <a:p>
                      <a:r>
                        <a:rPr lang="en-US" dirty="0" smtClean="0"/>
                        <a:t>   </a:t>
                      </a:r>
                      <a:endParaRPr lang="en-US" dirty="0"/>
                    </a:p>
                  </a:txBody>
                  <a:tcPr/>
                </a:tc>
                <a:tc>
                  <a:txBody>
                    <a:bodyPr/>
                    <a:lstStyle/>
                    <a:p>
                      <a:endParaRPr lang="en-US" dirty="0"/>
                    </a:p>
                  </a:txBody>
                  <a:tcPr/>
                </a:tc>
              </a:tr>
            </a:tbl>
          </a:graphicData>
        </a:graphic>
      </p:graphicFrame>
      <p:pic>
        <p:nvPicPr>
          <p:cNvPr id="9" name="Picture 8" descr="Untitled.png"/>
          <p:cNvPicPr>
            <a:picLocks noChangeAspect="1"/>
          </p:cNvPicPr>
          <p:nvPr/>
        </p:nvPicPr>
        <p:blipFill>
          <a:blip r:embed="rId2" cstate="print"/>
          <a:stretch>
            <a:fillRect/>
          </a:stretch>
        </p:blipFill>
        <p:spPr>
          <a:xfrm>
            <a:off x="152400" y="1571612"/>
            <a:ext cx="2979692" cy="2357454"/>
          </a:xfrm>
          <a:prstGeom prst="rect">
            <a:avLst/>
          </a:prstGeom>
        </p:spPr>
      </p:pic>
      <p:graphicFrame>
        <p:nvGraphicFramePr>
          <p:cNvPr id="13" name="Table 12"/>
          <p:cNvGraphicFramePr>
            <a:graphicFrameLocks noGrp="1"/>
          </p:cNvGraphicFramePr>
          <p:nvPr/>
        </p:nvGraphicFramePr>
        <p:xfrm>
          <a:off x="3336916" y="1571612"/>
          <a:ext cx="1282068" cy="2286000"/>
        </p:xfrm>
        <a:graphic>
          <a:graphicData uri="http://schemas.openxmlformats.org/drawingml/2006/table">
            <a:tbl>
              <a:tblPr firstRow="1" bandRow="1">
                <a:tableStyleId>{2D5ABB26-0587-4C30-8999-92F81FD0307C}</a:tableStyleId>
              </a:tblPr>
              <a:tblGrid>
                <a:gridCol w="1282068"/>
              </a:tblGrid>
              <a:tr h="20047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Electronic Signage</a:t>
                      </a:r>
                      <a:br>
                        <a:rPr lang="en-IN" sz="1800" dirty="0" smtClean="0"/>
                      </a:br>
                      <a:r>
                        <a:rPr lang="en-IN" sz="1800" dirty="0" smtClean="0"/>
                        <a:t>Two variable speed limit signs installed</a:t>
                      </a:r>
                      <a:endParaRPr lang="en-IN" dirty="0" smtClean="0"/>
                    </a:p>
                    <a:p>
                      <a:endParaRPr lang="en-US" dirty="0"/>
                    </a:p>
                  </a:txBody>
                  <a:tcPr/>
                </a:tc>
              </a:tr>
            </a:tbl>
          </a:graphicData>
        </a:graphic>
      </p:graphicFrame>
      <p:pic>
        <p:nvPicPr>
          <p:cNvPr id="15" name="Picture 14" descr="Untitled.png"/>
          <p:cNvPicPr>
            <a:picLocks noChangeAspect="1"/>
          </p:cNvPicPr>
          <p:nvPr/>
        </p:nvPicPr>
        <p:blipFill>
          <a:blip r:embed="rId3" cstate="print"/>
          <a:stretch>
            <a:fillRect/>
          </a:stretch>
        </p:blipFill>
        <p:spPr>
          <a:xfrm>
            <a:off x="4621375" y="1571612"/>
            <a:ext cx="2308079" cy="2360308"/>
          </a:xfrm>
          <a:prstGeom prst="rect">
            <a:avLst/>
          </a:prstGeom>
        </p:spPr>
      </p:pic>
      <p:graphicFrame>
        <p:nvGraphicFramePr>
          <p:cNvPr id="16" name="Table 15"/>
          <p:cNvGraphicFramePr>
            <a:graphicFrameLocks noGrp="1"/>
          </p:cNvGraphicFramePr>
          <p:nvPr/>
        </p:nvGraphicFramePr>
        <p:xfrm>
          <a:off x="7212042" y="1557962"/>
          <a:ext cx="1574800" cy="2560320"/>
        </p:xfrm>
        <a:graphic>
          <a:graphicData uri="http://schemas.openxmlformats.org/drawingml/2006/table">
            <a:tbl>
              <a:tblPr firstRow="1" bandRow="1">
                <a:tableStyleId>{2D5ABB26-0587-4C30-8999-92F81FD0307C}</a:tableStyleId>
              </a:tblPr>
              <a:tblGrid>
                <a:gridCol w="1574800"/>
              </a:tblGrid>
              <a:tr h="2475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This special machine cut the trench for the new fiber cable directly through the existing </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pavement. </a:t>
                      </a:r>
                      <a:endParaRPr lang="en-IN" dirty="0" smtClean="0"/>
                    </a:p>
                    <a:p>
                      <a:endParaRPr lang="en-US" dirty="0"/>
                    </a:p>
                  </a:txBody>
                  <a:tcPr/>
                </a:tc>
              </a:tr>
            </a:tbl>
          </a:graphicData>
        </a:graphic>
      </p:graphicFrame>
      <p:pic>
        <p:nvPicPr>
          <p:cNvPr id="17" name="Picture 16" descr="Untitled.png"/>
          <p:cNvPicPr>
            <a:picLocks noChangeAspect="1"/>
          </p:cNvPicPr>
          <p:nvPr/>
        </p:nvPicPr>
        <p:blipFill>
          <a:blip r:embed="rId4" cstate="print"/>
          <a:stretch>
            <a:fillRect/>
          </a:stretch>
        </p:blipFill>
        <p:spPr>
          <a:xfrm>
            <a:off x="182880" y="4286256"/>
            <a:ext cx="2941591" cy="2347164"/>
          </a:xfrm>
          <a:prstGeom prst="rect">
            <a:avLst/>
          </a:prstGeom>
        </p:spPr>
      </p:pic>
      <p:graphicFrame>
        <p:nvGraphicFramePr>
          <p:cNvPr id="18" name="Table 17"/>
          <p:cNvGraphicFramePr>
            <a:graphicFrameLocks noGrp="1"/>
          </p:cNvGraphicFramePr>
          <p:nvPr/>
        </p:nvGraphicFramePr>
        <p:xfrm>
          <a:off x="3214678" y="4357694"/>
          <a:ext cx="1469082" cy="2560320"/>
        </p:xfrm>
        <a:graphic>
          <a:graphicData uri="http://schemas.openxmlformats.org/drawingml/2006/table">
            <a:tbl>
              <a:tblPr firstRow="1" bandRow="1">
                <a:tableStyleId>{2D5ABB26-0587-4C30-8999-92F81FD0307C}</a:tableStyleId>
              </a:tblPr>
              <a:tblGrid>
                <a:gridCol w="1469082"/>
              </a:tblGrid>
              <a:tr h="2285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After it was installed on the south shoulder of US 2, the fiber optic cable was buried.</a:t>
                      </a:r>
                      <a:endParaRPr lang="en-IN" dirty="0" smtClean="0"/>
                    </a:p>
                    <a:p>
                      <a:endParaRPr lang="en-US" dirty="0"/>
                    </a:p>
                  </a:txBody>
                  <a:tcPr/>
                </a:tc>
              </a:tr>
            </a:tbl>
          </a:graphicData>
        </a:graphic>
      </p:graphicFrame>
      <p:pic>
        <p:nvPicPr>
          <p:cNvPr id="20" name="Picture 19" descr="Untitled.png"/>
          <p:cNvPicPr>
            <a:picLocks noChangeAspect="1"/>
          </p:cNvPicPr>
          <p:nvPr/>
        </p:nvPicPr>
        <p:blipFill>
          <a:blip r:embed="rId5" cstate="print"/>
          <a:stretch>
            <a:fillRect/>
          </a:stretch>
        </p:blipFill>
        <p:spPr>
          <a:xfrm>
            <a:off x="4638487" y="4272749"/>
            <a:ext cx="2362405" cy="2370961"/>
          </a:xfrm>
          <a:prstGeom prst="rect">
            <a:avLst/>
          </a:prstGeom>
        </p:spPr>
      </p:pic>
      <p:graphicFrame>
        <p:nvGraphicFramePr>
          <p:cNvPr id="21" name="Table 20"/>
          <p:cNvGraphicFramePr>
            <a:graphicFrameLocks noGrp="1"/>
          </p:cNvGraphicFramePr>
          <p:nvPr/>
        </p:nvGraphicFramePr>
        <p:xfrm>
          <a:off x="7174884" y="4297680"/>
          <a:ext cx="1469082" cy="2285992"/>
        </p:xfrm>
        <a:graphic>
          <a:graphicData uri="http://schemas.openxmlformats.org/drawingml/2006/table">
            <a:tbl>
              <a:tblPr firstRow="1" bandRow="1">
                <a:tableStyleId>{2D5ABB26-0587-4C30-8999-92F81FD0307C}</a:tableStyleId>
              </a:tblPr>
              <a:tblGrid>
                <a:gridCol w="1469082"/>
              </a:tblGrid>
              <a:tr h="2285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Paving over the fiber cable trench</a:t>
                      </a:r>
                      <a:endParaRPr lang="en-IN" dirty="0" smtClean="0"/>
                    </a:p>
                    <a:p>
                      <a:endParaRPr lang="en-US" dirty="0"/>
                    </a:p>
                  </a:txBody>
                  <a:tcPr/>
                </a:tc>
              </a:tr>
            </a:tbl>
          </a:graphicData>
        </a:graphic>
      </p:graphicFrame>
      <p:sp>
        <p:nvSpPr>
          <p:cNvPr id="19" name="Rectangle 18"/>
          <p:cNvSpPr/>
          <p:nvPr/>
        </p:nvSpPr>
        <p:spPr>
          <a:xfrm>
            <a:off x="142844" y="1571612"/>
            <a:ext cx="484428"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1</a:t>
            </a:r>
            <a:endParaRPr lang="en-US" sz="4400" b="1" cap="none" spc="0"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endParaRPr>
          </a:p>
        </p:txBody>
      </p:sp>
      <p:sp>
        <p:nvSpPr>
          <p:cNvPr id="22" name="Rectangle 21"/>
          <p:cNvSpPr/>
          <p:nvPr/>
        </p:nvSpPr>
        <p:spPr>
          <a:xfrm>
            <a:off x="4643438" y="1500174"/>
            <a:ext cx="500066" cy="769441"/>
          </a:xfrm>
          <a:prstGeom prst="rect">
            <a:avLst/>
          </a:prstGeom>
        </p:spPr>
        <p:txBody>
          <a:bodyPr wrap="square">
            <a:spAutoFit/>
          </a:bodyPr>
          <a:lstStyle/>
          <a:p>
            <a:r>
              <a:rPr lang="en-US" sz="4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rPr>
              <a:t>2</a:t>
            </a:r>
            <a:endParaRPr lang="en-US" sz="4400" dirty="0">
              <a:solidFill>
                <a:srgbClr val="FFFF00"/>
              </a:solidFill>
            </a:endParaRPr>
          </a:p>
        </p:txBody>
      </p:sp>
      <p:sp>
        <p:nvSpPr>
          <p:cNvPr id="23" name="Rectangle 22"/>
          <p:cNvSpPr/>
          <p:nvPr/>
        </p:nvSpPr>
        <p:spPr>
          <a:xfrm>
            <a:off x="214282" y="4357694"/>
            <a:ext cx="484428" cy="769441"/>
          </a:xfrm>
          <a:prstGeom prst="rect">
            <a:avLst/>
          </a:prstGeom>
        </p:spPr>
        <p:txBody>
          <a:bodyPr wrap="none">
            <a:spAutoFit/>
          </a:bodyPr>
          <a:lstStyle/>
          <a:p>
            <a:r>
              <a:rPr lang="en-US" sz="4400" b="1" dirty="0" smtClean="0">
                <a:ln w="12700">
                  <a:solidFill>
                    <a:srgbClr val="775F55">
                      <a:satMod val="155000"/>
                    </a:srgbClr>
                  </a:solidFill>
                  <a:prstDash val="solid"/>
                </a:ln>
                <a:solidFill>
                  <a:srgbClr val="FFFF00"/>
                </a:solidFill>
                <a:effectLst>
                  <a:outerShdw blurRad="41275" dist="20320" dir="1800000" algn="tl" rotWithShape="0">
                    <a:srgbClr val="000000">
                      <a:alpha val="40000"/>
                    </a:srgbClr>
                  </a:outerShdw>
                </a:effectLst>
              </a:rPr>
              <a:t>3</a:t>
            </a:r>
            <a:endParaRPr lang="en-US" dirty="0">
              <a:solidFill>
                <a:srgbClr val="FFFF00"/>
              </a:solidFill>
            </a:endParaRPr>
          </a:p>
        </p:txBody>
      </p:sp>
      <p:sp>
        <p:nvSpPr>
          <p:cNvPr id="24" name="Rectangle 23"/>
          <p:cNvSpPr/>
          <p:nvPr/>
        </p:nvSpPr>
        <p:spPr>
          <a:xfrm>
            <a:off x="4643438" y="4286256"/>
            <a:ext cx="484428" cy="769441"/>
          </a:xfrm>
          <a:prstGeom prst="rect">
            <a:avLst/>
          </a:prstGeom>
        </p:spPr>
        <p:txBody>
          <a:bodyPr wrap="none">
            <a:spAutoFit/>
          </a:bodyPr>
          <a:lstStyle/>
          <a:p>
            <a:r>
              <a:rPr lang="en-US" sz="4400" b="1" dirty="0" smtClean="0">
                <a:ln w="12700">
                  <a:solidFill>
                    <a:srgbClr val="775F55">
                      <a:satMod val="155000"/>
                    </a:srgbClr>
                  </a:solidFill>
                  <a:prstDash val="solid"/>
                </a:ln>
                <a:solidFill>
                  <a:srgbClr val="FFFF00"/>
                </a:solidFill>
                <a:effectLst>
                  <a:outerShdw blurRad="41275" dist="20320" dir="1800000" algn="tl" rotWithShape="0">
                    <a:srgbClr val="000000">
                      <a:alpha val="40000"/>
                    </a:srgbClr>
                  </a:outerShdw>
                </a:effectLst>
              </a:rPr>
              <a:t>4</a:t>
            </a:r>
            <a:endParaRPr lang="en-US" dirty="0">
              <a:solidFill>
                <a:srgbClr val="FFFF00"/>
              </a:solidFill>
            </a:endParaRPr>
          </a:p>
        </p:txBody>
      </p:sp>
      <p:sp>
        <p:nvSpPr>
          <p:cNvPr id="25" name="Slide Number Placeholder 24"/>
          <p:cNvSpPr>
            <a:spLocks noGrp="1"/>
          </p:cNvSpPr>
          <p:nvPr>
            <p:ph type="sldNum" sz="quarter" idx="12"/>
          </p:nvPr>
        </p:nvSpPr>
        <p:spPr/>
        <p:txBody>
          <a:bodyPr>
            <a:normAutofit fontScale="85000" lnSpcReduction="20000"/>
          </a:bodyPr>
          <a:lstStyle/>
          <a:p>
            <a:fld id="{AD3D5C95-8A98-49ED-9B39-08683E0E600A}" type="slidenum">
              <a:rPr lang="en-IN" smtClean="0"/>
              <a:pPr/>
              <a:t>6</a:t>
            </a:fld>
            <a:endParaRPr lang="en-IN"/>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Imperfect CSI</a:t>
            </a:r>
            <a:endParaRPr lang="en-US" dirty="0"/>
          </a:p>
        </p:txBody>
      </p:sp>
      <p:sp>
        <p:nvSpPr>
          <p:cNvPr id="3" name="Content Placeholder 2"/>
          <p:cNvSpPr>
            <a:spLocks noGrp="1"/>
          </p:cNvSpPr>
          <p:nvPr>
            <p:ph idx="1"/>
          </p:nvPr>
        </p:nvSpPr>
        <p:spPr/>
        <p:txBody>
          <a:bodyPr/>
          <a:lstStyle/>
          <a:p>
            <a:r>
              <a:rPr lang="en-US" dirty="0" smtClean="0"/>
              <a:t>Don’t have channel knowledge</a:t>
            </a:r>
          </a:p>
          <a:p>
            <a:r>
              <a:rPr lang="en-US" dirty="0" smtClean="0"/>
              <a:t>Don’t know the value of </a:t>
            </a:r>
            <a:r>
              <a:rPr lang="el-GR" dirty="0" smtClean="0"/>
              <a:t>η</a:t>
            </a:r>
            <a:endParaRPr lang="en-US" dirty="0" smtClean="0"/>
          </a:p>
          <a:p>
            <a:r>
              <a:rPr lang="en-US" dirty="0" smtClean="0"/>
              <a:t>Can’t predict transmitted symbol from received symbol</a:t>
            </a:r>
          </a:p>
          <a:p>
            <a:r>
              <a:rPr lang="en-US" dirty="0" smtClean="0"/>
              <a:t>Can’t use conventional channel models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B6F15528-21DE-4FAA-801E-634DDDAF4B2B}"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Gauss-Markov model</a:t>
            </a:r>
            <a:endParaRPr lang="en-US" dirty="0"/>
          </a:p>
        </p:txBody>
      </p:sp>
      <p:sp>
        <p:nvSpPr>
          <p:cNvPr id="3" name="Content Placeholder 2"/>
          <p:cNvSpPr>
            <a:spLocks noGrp="1"/>
          </p:cNvSpPr>
          <p:nvPr>
            <p:ph idx="1"/>
          </p:nvPr>
        </p:nvSpPr>
        <p:spPr/>
        <p:txBody>
          <a:bodyPr>
            <a:normAutofit fontScale="92500"/>
          </a:bodyPr>
          <a:lstStyle/>
          <a:p>
            <a:r>
              <a:rPr lang="en-US" dirty="0" smtClean="0"/>
              <a:t>Carl Friedrich Gauss and </a:t>
            </a:r>
            <a:r>
              <a:rPr lang="en-US" dirty="0" err="1" smtClean="0"/>
              <a:t>Andrey</a:t>
            </a:r>
            <a:r>
              <a:rPr lang="en-US" dirty="0" smtClean="0"/>
              <a:t> Markov</a:t>
            </a:r>
          </a:p>
          <a:p>
            <a:r>
              <a:rPr lang="en-US" dirty="0" smtClean="0"/>
              <a:t>Gives best estimation of the channel </a:t>
            </a:r>
          </a:p>
          <a:p>
            <a:r>
              <a:rPr lang="en-US" dirty="0" smtClean="0"/>
              <a:t>Result based on previous bits received and ML theorem </a:t>
            </a:r>
          </a:p>
          <a:p>
            <a:pPr>
              <a:buNone/>
            </a:pPr>
            <a:endParaRPr lang="en-US" dirty="0" smtClean="0"/>
          </a:p>
          <a:p>
            <a:pPr>
              <a:buNone/>
            </a:pPr>
            <a:r>
              <a:rPr lang="en-US" dirty="0" smtClean="0"/>
              <a:t>   </a:t>
            </a:r>
            <a:r>
              <a:rPr lang="el-GR" dirty="0" smtClean="0"/>
              <a:t>δ</a:t>
            </a:r>
            <a:r>
              <a:rPr lang="en-US" dirty="0" smtClean="0"/>
              <a:t> is the correlation factor which varies between 0 to 1. 0 means totally uncorrelated while 1 means purely related to actual value</a:t>
            </a:r>
          </a:p>
          <a:p>
            <a:pPr>
              <a:buNone/>
            </a:pPr>
            <a:r>
              <a:rPr lang="en-US" dirty="0" smtClean="0"/>
              <a:t>   h is fading co-efficient</a:t>
            </a:r>
          </a:p>
          <a:p>
            <a:pPr>
              <a:buNone/>
            </a:pPr>
            <a:r>
              <a:rPr lang="en-US" dirty="0" smtClean="0"/>
              <a:t>    w is white Gaussian noise of channel.</a:t>
            </a:r>
          </a:p>
          <a:p>
            <a:pPr>
              <a:buNone/>
            </a:pPr>
            <a:endParaRPr lang="en-US" dirty="0" smtClean="0"/>
          </a:p>
        </p:txBody>
      </p:sp>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 name="Slide Number Placeholder 6"/>
          <p:cNvSpPr>
            <a:spLocks noGrp="1"/>
          </p:cNvSpPr>
          <p:nvPr>
            <p:ph type="sldNum" sz="quarter" idx="12"/>
          </p:nvPr>
        </p:nvSpPr>
        <p:spPr/>
        <p:txBody>
          <a:bodyPr>
            <a:normAutofit fontScale="85000" lnSpcReduction="20000"/>
          </a:bodyPr>
          <a:lstStyle/>
          <a:p>
            <a:fld id="{B6F15528-21DE-4FAA-801E-634DDDAF4B2B}" type="slidenum">
              <a:rPr lang="en-US" smtClean="0"/>
              <a:pPr/>
              <a:t>61</a:t>
            </a:fld>
            <a:endParaRPr lang="en-US"/>
          </a:p>
        </p:txBody>
      </p:sp>
      <p:sp>
        <p:nvSpPr>
          <p:cNvPr id="849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849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8499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85009" name="Picture 17"/>
          <p:cNvPicPr>
            <a:picLocks noChangeAspect="1" noChangeArrowheads="1"/>
          </p:cNvPicPr>
          <p:nvPr/>
        </p:nvPicPr>
        <p:blipFill>
          <a:blip r:embed="rId2" cstate="print"/>
          <a:srcRect/>
          <a:stretch>
            <a:fillRect/>
          </a:stretch>
        </p:blipFill>
        <p:spPr bwMode="auto">
          <a:xfrm>
            <a:off x="3419872" y="3068960"/>
            <a:ext cx="2245502" cy="3482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BER analysis for Lognormal :</a:t>
            </a:r>
            <a:br>
              <a:rPr lang="en-US" dirty="0" smtClean="0"/>
            </a:br>
            <a:r>
              <a:rPr lang="en-US" dirty="0" smtClean="0"/>
              <a:t>Perfect Vs imperfect</a:t>
            </a:r>
            <a:endParaRPr lang="en-US" dirty="0"/>
          </a:p>
        </p:txBody>
      </p:sp>
      <p:pic>
        <p:nvPicPr>
          <p:cNvPr id="4" name="Content Placeholder 3"/>
          <p:cNvPicPr>
            <a:picLocks noGrp="1"/>
          </p:cNvPicPr>
          <p:nvPr>
            <p:ph idx="1"/>
          </p:nvPr>
        </p:nvPicPr>
        <p:blipFill>
          <a:blip r:embed="rId2" cstate="print">
            <a:lum bright="-10000" contrast="20000"/>
          </a:blip>
          <a:srcRect/>
          <a:stretch>
            <a:fillRect/>
          </a:stretch>
        </p:blipFill>
        <p:spPr bwMode="auto">
          <a:xfrm>
            <a:off x="803189" y="1935163"/>
            <a:ext cx="7537621" cy="438943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fontScale="85000" lnSpcReduction="20000"/>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lvl="0"/>
            <a:r>
              <a:rPr lang="en-US" dirty="0" smtClean="0"/>
              <a:t>Gamma-Gamma channel model</a:t>
            </a:r>
            <a:endParaRPr lang="en-IN" dirty="0"/>
          </a:p>
        </p:txBody>
      </p:sp>
      <p:sp>
        <p:nvSpPr>
          <p:cNvPr id="2" name="Slide Number Placeholder 1"/>
          <p:cNvSpPr>
            <a:spLocks noGrp="1"/>
          </p:cNvSpPr>
          <p:nvPr>
            <p:ph type="sldNum" sz="quarter" idx="12"/>
          </p:nvPr>
        </p:nvSpPr>
        <p:spPr/>
        <p:txBody>
          <a:bodyPr>
            <a:normAutofit fontScale="85000" lnSpcReduction="20000"/>
          </a:bodyPr>
          <a:lstStyle/>
          <a:p>
            <a:fld id="{AD3D5C95-8A98-49ED-9B39-08683E0E600A}" type="slidenum">
              <a:rPr lang="en-IN" smtClean="0"/>
              <a:pPr/>
              <a:t>63</a:t>
            </a:fld>
            <a:endParaRPr lang="en-IN"/>
          </a:p>
        </p:txBody>
      </p:sp>
      <p:sp>
        <p:nvSpPr>
          <p:cNvPr id="4" name="Content Placeholder 3"/>
          <p:cNvSpPr>
            <a:spLocks noGrp="1"/>
          </p:cNvSpPr>
          <p:nvPr>
            <p:ph sz="quarter" idx="1"/>
          </p:nvPr>
        </p:nvSpPr>
        <p:spPr/>
        <p:txBody>
          <a:bodyPr>
            <a:normAutofit fontScale="85000" lnSpcReduction="20000"/>
          </a:bodyPr>
          <a:lstStyle/>
          <a:p>
            <a:pPr lvl="0"/>
            <a:r>
              <a:rPr lang="en-IN" dirty="0" smtClean="0"/>
              <a:t>Covers all regimes from weak to strong turbulence</a:t>
            </a:r>
          </a:p>
          <a:p>
            <a:pPr lvl="0"/>
            <a:r>
              <a:rPr lang="en-IN" dirty="0" err="1" smtClean="0"/>
              <a:t>Pdf</a:t>
            </a:r>
            <a:r>
              <a:rPr lang="en-IN" dirty="0" smtClean="0"/>
              <a:t> can be directly related to atmospheric condition</a:t>
            </a:r>
          </a:p>
          <a:p>
            <a:pPr lvl="0"/>
            <a:r>
              <a:rPr lang="en-IN" dirty="0" smtClean="0"/>
              <a:t>Lognormal channel model is only applicable to weak turbulence conditions</a:t>
            </a:r>
          </a:p>
          <a:p>
            <a:pPr lvl="0"/>
            <a:r>
              <a:rPr lang="en-IN" dirty="0" smtClean="0"/>
              <a:t>As the strength of turbulence increases, multiple scattering effects must be taken into account , lognormal statistics exhibit large deviations compared to experimental data. </a:t>
            </a:r>
          </a:p>
          <a:p>
            <a:pPr lvl="0"/>
            <a:r>
              <a:rPr lang="en-IN" dirty="0" smtClean="0"/>
              <a:t>Lognormal </a:t>
            </a:r>
            <a:r>
              <a:rPr lang="en-IN" dirty="0" err="1" smtClean="0"/>
              <a:t>pdf</a:t>
            </a:r>
            <a:r>
              <a:rPr lang="en-IN" dirty="0" smtClean="0"/>
              <a:t> underestimates the </a:t>
            </a:r>
            <a:r>
              <a:rPr lang="en-IN" dirty="0" err="1" smtClean="0"/>
              <a:t>behavior</a:t>
            </a:r>
            <a:r>
              <a:rPr lang="en-IN" dirty="0" smtClean="0"/>
              <a:t> in the tails as compared with measurement results.</a:t>
            </a:r>
          </a:p>
          <a:p>
            <a:pPr lvl="0"/>
            <a:r>
              <a:rPr lang="en-IN" dirty="0" smtClean="0"/>
              <a:t>Since detection and fade probabilities are primarily based on the tails of the </a:t>
            </a:r>
            <a:r>
              <a:rPr lang="en-IN" dirty="0" err="1" smtClean="0"/>
              <a:t>pdf</a:t>
            </a:r>
            <a:r>
              <a:rPr lang="en-IN" dirty="0" smtClean="0"/>
              <a:t>, underestimating this region  significantly affects the accuracy of performance analysis.</a:t>
            </a:r>
          </a:p>
          <a:p>
            <a:pPr lvl="0"/>
            <a:endParaRPr lang="en-IN"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3" name="Slide Number Placeholder 2"/>
          <p:cNvSpPr>
            <a:spLocks noGrp="1"/>
          </p:cNvSpPr>
          <p:nvPr>
            <p:ph type="sldNum" sz="quarter" idx="12"/>
          </p:nvPr>
        </p:nvSpPr>
        <p:spPr/>
        <p:txBody>
          <a:bodyPr>
            <a:normAutofit fontScale="85000" lnSpcReduction="20000"/>
          </a:bodyPr>
          <a:lstStyle/>
          <a:p>
            <a:fld id="{AD3D5C95-8A98-49ED-9B39-08683E0E600A}" type="slidenum">
              <a:rPr lang="en-IN" smtClean="0"/>
              <a:pPr/>
              <a:t>64</a:t>
            </a:fld>
            <a:endParaRPr lang="en-IN"/>
          </a:p>
        </p:txBody>
      </p:sp>
      <p:sp>
        <p:nvSpPr>
          <p:cNvPr id="4" name="Content Placeholder 3"/>
          <p:cNvSpPr>
            <a:spLocks noGrp="1"/>
          </p:cNvSpPr>
          <p:nvPr>
            <p:ph sz="quarter" idx="1"/>
          </p:nvPr>
        </p:nvSpPr>
        <p:spPr/>
        <p:txBody>
          <a:bodyPr/>
          <a:lstStyle/>
          <a:p>
            <a:r>
              <a:rPr lang="en-IN" dirty="0" smtClean="0"/>
              <a:t>Test the hardware for </a:t>
            </a:r>
            <a:r>
              <a:rPr lang="en-IN" dirty="0" err="1" smtClean="0"/>
              <a:t>datarate</a:t>
            </a:r>
            <a:r>
              <a:rPr lang="en-IN" dirty="0" smtClean="0"/>
              <a:t> and functioning in different environmental conditions.</a:t>
            </a:r>
          </a:p>
          <a:p>
            <a:r>
              <a:rPr lang="en-IN" dirty="0" smtClean="0"/>
              <a:t>Place a proposal for FSO link between blocks of the institute.</a:t>
            </a:r>
          </a:p>
          <a:p>
            <a:r>
              <a:rPr lang="en-IN" dirty="0" smtClean="0"/>
              <a:t>Study IEEE papers and present paper based on channel performance or modulation technique.</a:t>
            </a:r>
          </a:p>
          <a:p>
            <a:endParaRPr lang="en-IN"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References</a:t>
            </a:r>
            <a:endParaRPr lang="en-IN" dirty="0"/>
          </a:p>
        </p:txBody>
      </p:sp>
      <p:sp>
        <p:nvSpPr>
          <p:cNvPr id="3" name="Content Placeholder 2"/>
          <p:cNvSpPr>
            <a:spLocks noGrp="1"/>
          </p:cNvSpPr>
          <p:nvPr>
            <p:ph sz="quarter" idx="1"/>
          </p:nvPr>
        </p:nvSpPr>
        <p:spPr/>
        <p:txBody>
          <a:bodyPr>
            <a:normAutofit fontScale="92500" lnSpcReduction="10000"/>
          </a:bodyPr>
          <a:lstStyle/>
          <a:p>
            <a:pPr marL="342900" indent="-342900" algn="just">
              <a:buAutoNum type="arabicPeriod"/>
            </a:pPr>
            <a:r>
              <a:rPr lang="en-IN" sz="1400" i="1" dirty="0" smtClean="0"/>
              <a:t>FreeSpaceOptic</a:t>
            </a:r>
            <a:r>
              <a:rPr lang="en-IN" sz="1400" dirty="0" smtClean="0"/>
              <a:t>.com</a:t>
            </a:r>
          </a:p>
          <a:p>
            <a:pPr marL="342900" indent="-342900" algn="just">
              <a:buAutoNum type="arabicPeriod"/>
            </a:pPr>
            <a:r>
              <a:rPr lang="en-IN" sz="1400" dirty="0" smtClean="0"/>
              <a:t>Fiber optics without fiber, BY HEINZ A. WILLEBR AND &amp; BAKSHEESH S. </a:t>
            </a:r>
            <a:r>
              <a:rPr lang="en-IN" sz="1400" dirty="0" err="1" smtClean="0"/>
              <a:t>GHUMAN,LightPointe</a:t>
            </a:r>
            <a:r>
              <a:rPr lang="en-IN" sz="1400" dirty="0" smtClean="0"/>
              <a:t> Communications Inc. IEEE Spectrum, Aug,2001</a:t>
            </a:r>
          </a:p>
          <a:p>
            <a:pPr marL="342900" indent="-342900" algn="just">
              <a:buAutoNum type="arabicPeriod"/>
            </a:pPr>
            <a:r>
              <a:rPr lang="en-IN" sz="1400" dirty="0" smtClean="0"/>
              <a:t>OPTICAL WIRELESS COMMUNICATION,  by Roberto Ramirez-</a:t>
            </a:r>
            <a:r>
              <a:rPr lang="en-IN" sz="1400" dirty="0" err="1" smtClean="0"/>
              <a:t>Iniguez</a:t>
            </a:r>
            <a:r>
              <a:rPr lang="en-IN" sz="1400" dirty="0" smtClean="0"/>
              <a:t>, </a:t>
            </a:r>
            <a:r>
              <a:rPr lang="en-IN" sz="1400" dirty="0" err="1" smtClean="0"/>
              <a:t>Sevia</a:t>
            </a:r>
            <a:r>
              <a:rPr lang="en-IN" sz="1400" dirty="0" smtClean="0"/>
              <a:t> M. </a:t>
            </a:r>
            <a:r>
              <a:rPr lang="en-IN" sz="1400" dirty="0" err="1" smtClean="0"/>
              <a:t>Idrus</a:t>
            </a:r>
            <a:r>
              <a:rPr lang="en-IN" sz="1400" dirty="0" smtClean="0"/>
              <a:t>, </a:t>
            </a:r>
            <a:r>
              <a:rPr lang="en-IN" sz="1400" dirty="0" err="1" smtClean="0"/>
              <a:t>Ziran</a:t>
            </a:r>
            <a:r>
              <a:rPr lang="en-IN" sz="1400" dirty="0" smtClean="0"/>
              <a:t> Sun.</a:t>
            </a:r>
          </a:p>
          <a:p>
            <a:pPr marL="342900" indent="-342900" algn="just">
              <a:buAutoNum type="arabicPeriod"/>
            </a:pPr>
            <a:r>
              <a:rPr lang="en-IN" sz="1400" dirty="0" smtClean="0"/>
              <a:t> Understanding the performance of free-space optics by Scott Bloom, </a:t>
            </a:r>
            <a:r>
              <a:rPr lang="en-IN" sz="1400" dirty="0" err="1" smtClean="0"/>
              <a:t>AirFiber</a:t>
            </a:r>
            <a:r>
              <a:rPr lang="en-IN" sz="1400" dirty="0" smtClean="0"/>
              <a:t>, San Diego, California, Eric </a:t>
            </a:r>
            <a:r>
              <a:rPr lang="en-IN" sz="1400" dirty="0" err="1" smtClean="0"/>
              <a:t>Korevaar</a:t>
            </a:r>
            <a:r>
              <a:rPr lang="en-IN" sz="1400" dirty="0" smtClean="0"/>
              <a:t> MRV Communications, FSO Division,  Chatsworth, California</a:t>
            </a:r>
          </a:p>
          <a:p>
            <a:pPr marL="342900" indent="-342900" algn="just">
              <a:buAutoNum type="arabicPeriod"/>
            </a:pPr>
            <a:r>
              <a:rPr lang="en-IN" sz="1400" dirty="0" smtClean="0"/>
              <a:t>DESIGN AND ANALYSIS OF ADVANCED FREE SPACE OPTICAL COMMUNICATION SYSTEMS </a:t>
            </a:r>
            <a:r>
              <a:rPr lang="en-IN" sz="1400" dirty="0" err="1" smtClean="0"/>
              <a:t>Sugianto</a:t>
            </a:r>
            <a:r>
              <a:rPr lang="en-IN" sz="1400" dirty="0" smtClean="0"/>
              <a:t> </a:t>
            </a:r>
            <a:r>
              <a:rPr lang="en-IN" sz="1400" dirty="0" err="1" smtClean="0"/>
              <a:t>Trisno</a:t>
            </a:r>
            <a:r>
              <a:rPr lang="en-IN" sz="1400" dirty="0" smtClean="0"/>
              <a:t>, Doctor of Philosophy, 2006</a:t>
            </a:r>
          </a:p>
          <a:p>
            <a:pPr marL="342900" indent="-342900" algn="just">
              <a:buAutoNum type="arabicPeriod"/>
            </a:pPr>
            <a:r>
              <a:rPr lang="en-IN" sz="1400" dirty="0" smtClean="0"/>
              <a:t>Free Space Optics in Next Generation Wireless </a:t>
            </a:r>
            <a:r>
              <a:rPr lang="en-IN" sz="1400" dirty="0" err="1" smtClean="0"/>
              <a:t>Networks,Technology</a:t>
            </a:r>
            <a:r>
              <a:rPr lang="en-IN" sz="1400" dirty="0" smtClean="0"/>
              <a:t> Digest, monthly bulletin of telecom technology, Issue 8, February,2012</a:t>
            </a:r>
          </a:p>
          <a:p>
            <a:pPr marL="342900" indent="-342900" algn="just">
              <a:buAutoNum type="arabicPeriod"/>
            </a:pPr>
            <a:r>
              <a:rPr lang="en-IN" sz="1400" dirty="0" smtClean="0"/>
              <a:t>J.M. Senior, Optical Fiber Communications: Principles and Practice, 2nd ed. Prentice Hall International, 1992.</a:t>
            </a:r>
          </a:p>
          <a:p>
            <a:pPr marL="342900" indent="-342900" algn="just">
              <a:buAutoNum type="arabicPeriod"/>
            </a:pPr>
            <a:r>
              <a:rPr lang="en-IN" sz="1400" dirty="0" smtClean="0"/>
              <a:t>D.C. O’Brien, G. Faulkner, K. Jim, E. </a:t>
            </a:r>
            <a:r>
              <a:rPr lang="en-IN" sz="1400" dirty="0" err="1" smtClean="0"/>
              <a:t>Zyambo</a:t>
            </a:r>
            <a:r>
              <a:rPr lang="en-IN" sz="1400" dirty="0" smtClean="0"/>
              <a:t>, D.J. Edwards, M. Whitehead, </a:t>
            </a:r>
            <a:r>
              <a:rPr lang="en-IN" sz="1400" dirty="0" err="1" smtClean="0"/>
              <a:t>P.N.Stavrinou</a:t>
            </a:r>
            <a:r>
              <a:rPr lang="en-IN" sz="1400" dirty="0" smtClean="0"/>
              <a:t>, G. Parry, V.M. Joyner, R.J. </a:t>
            </a:r>
            <a:r>
              <a:rPr lang="en-IN" sz="1400" dirty="0" err="1" smtClean="0"/>
              <a:t>Samsudin</a:t>
            </a:r>
            <a:r>
              <a:rPr lang="en-IN" sz="1400" dirty="0" smtClean="0"/>
              <a:t>, D.M. </a:t>
            </a:r>
            <a:r>
              <a:rPr lang="en-IN" sz="1400" dirty="0" err="1" smtClean="0"/>
              <a:t>Holburn</a:t>
            </a:r>
            <a:r>
              <a:rPr lang="en-IN" sz="1400" dirty="0" smtClean="0"/>
              <a:t>, and R.J. Mears, High-Speed Integrated Transceivers for Optical Wireless, IEEE Communications Magazine, 41(3), 58–62, 2003</a:t>
            </a:r>
          </a:p>
          <a:p>
            <a:pPr marL="342900" indent="-342900" algn="just">
              <a:buAutoNum type="arabicPeriod"/>
            </a:pPr>
            <a:r>
              <a:rPr lang="en-IN" sz="1400" dirty="0" err="1" smtClean="0"/>
              <a:t>Sinah</a:t>
            </a:r>
            <a:r>
              <a:rPr lang="en-IN" sz="1400" dirty="0" smtClean="0"/>
              <a:t>, J. John, Y.N. Singh, and K.K. </a:t>
            </a:r>
            <a:r>
              <a:rPr lang="en-IN" sz="1400" dirty="0" err="1" smtClean="0"/>
              <a:t>Tripathi</a:t>
            </a:r>
            <a:r>
              <a:rPr lang="en-IN" sz="1400" dirty="0" smtClean="0"/>
              <a:t>, Design Aspects of High-Performance Indoor Optical Wireless Transceivers, presented at IEEE ICPWC2005, New Delhi, 2005, pp. 14–18</a:t>
            </a:r>
          </a:p>
          <a:p>
            <a:pPr marL="342900" indent="-342900" algn="just">
              <a:buAutoNum type="arabicPeriod"/>
            </a:pPr>
            <a:r>
              <a:rPr lang="en-IN" sz="1400" dirty="0" smtClean="0"/>
              <a:t>L. Matthews and G. Garcia, Laser and Eye Safety in the Laboratory. in SPIE Press, IEEE Press,1995.</a:t>
            </a:r>
          </a:p>
          <a:p>
            <a:pPr marL="342900" indent="-342900" algn="just">
              <a:buAutoNum type="arabicPeriod"/>
            </a:pPr>
            <a:r>
              <a:rPr lang="en-IN" sz="1400" dirty="0" smtClean="0"/>
              <a:t>Fso.net</a:t>
            </a:r>
          </a:p>
          <a:p>
            <a:pPr marL="342900" indent="-342900" algn="just">
              <a:buAutoNum type="arabicPeriod"/>
            </a:pPr>
            <a:r>
              <a:rPr lang="en-IN" sz="1400" dirty="0" smtClean="0"/>
              <a:t>Lightpointe.com</a:t>
            </a:r>
          </a:p>
          <a:p>
            <a:pPr marL="342900" indent="-342900" algn="just">
              <a:buAutoNum type="arabicPeriod"/>
            </a:pPr>
            <a:endParaRPr lang="en-IN" sz="1400" dirty="0" smtClean="0"/>
          </a:p>
          <a:p>
            <a:pPr marL="342900" indent="-342900" algn="just">
              <a:buAutoNum type="arabicPeriod"/>
            </a:pPr>
            <a:endParaRPr lang="en-IN" sz="1400" dirty="0" smtClean="0"/>
          </a:p>
          <a:p>
            <a:pPr marL="342900" indent="-342900" algn="just">
              <a:buAutoNum type="arabicPeriod"/>
            </a:pPr>
            <a:endParaRPr lang="en-IN" sz="1400" dirty="0" smtClean="0"/>
          </a:p>
          <a:p>
            <a:pPr marL="342900" indent="-342900" algn="just">
              <a:buAutoNum type="arabicPeriod"/>
            </a:pPr>
            <a:endParaRPr lang="en-IN" sz="1400" dirty="0" smtClean="0"/>
          </a:p>
          <a:p>
            <a:pPr algn="just">
              <a:buNone/>
            </a:pPr>
            <a:endParaRPr lang="en-IN" sz="1400" dirty="0"/>
          </a:p>
        </p:txBody>
      </p:sp>
      <p:sp>
        <p:nvSpPr>
          <p:cNvPr id="4" name="Slide Number Placeholder 3"/>
          <p:cNvSpPr>
            <a:spLocks noGrp="1"/>
          </p:cNvSpPr>
          <p:nvPr>
            <p:ph type="sldNum" sz="quarter" idx="12"/>
          </p:nvPr>
        </p:nvSpPr>
        <p:spPr/>
        <p:txBody>
          <a:bodyPr>
            <a:normAutofit fontScale="85000" lnSpcReduction="20000"/>
          </a:bodyPr>
          <a:lstStyle/>
          <a:p>
            <a:fld id="{AD3D5C95-8A98-49ED-9B39-08683E0E600A}" type="slidenum">
              <a:rPr lang="en-IN" smtClean="0"/>
              <a:pPr/>
              <a:t>65</a:t>
            </a:fld>
            <a:endParaRPr lang="en-IN"/>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Thank You</a:t>
            </a:r>
            <a:endParaRPr lang="en-IN" dirty="0"/>
          </a:p>
        </p:txBody>
      </p:sp>
      <p:sp>
        <p:nvSpPr>
          <p:cNvPr id="3" name="Slide Number Placeholder 2"/>
          <p:cNvSpPr>
            <a:spLocks noGrp="1"/>
          </p:cNvSpPr>
          <p:nvPr>
            <p:ph type="sldNum" sz="quarter" idx="11"/>
          </p:nvPr>
        </p:nvSpPr>
        <p:spPr/>
        <p:txBody>
          <a:bodyPr>
            <a:normAutofit/>
          </a:bodyPr>
          <a:lstStyle/>
          <a:p>
            <a:fld id="{AD3D5C95-8A98-49ED-9B39-08683E0E600A}" type="slidenum">
              <a:rPr lang="en-IN" smtClean="0"/>
              <a:pPr/>
              <a:t>66</a:t>
            </a:fld>
            <a:endParaRPr lang="en-IN"/>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Fiber is …</a:t>
            </a:r>
            <a:endParaRPr lang="en-US" dirty="0"/>
          </a:p>
        </p:txBody>
      </p:sp>
      <p:pic>
        <p:nvPicPr>
          <p:cNvPr id="5" name="Content Placeholder 3" descr="reliable.jpg"/>
          <p:cNvPicPr>
            <a:picLocks noGrp="1" noChangeAspect="1"/>
          </p:cNvPicPr>
          <p:nvPr>
            <p:ph sz="quarter" idx="1"/>
          </p:nvPr>
        </p:nvPicPr>
        <p:blipFill>
          <a:blip r:embed="rId3" cstate="print"/>
          <a:stretch>
            <a:fillRect/>
          </a:stretch>
        </p:blipFill>
        <p:spPr>
          <a:xfrm>
            <a:off x="609600" y="2417763"/>
            <a:ext cx="3886200" cy="2914650"/>
          </a:xfrm>
          <a:prstGeom prst="rect">
            <a:avLst/>
          </a:prstGeom>
          <a:ln w="228600" cap="sq" cmpd="thickThin">
            <a:solidFill>
              <a:srgbClr val="000000"/>
            </a:solidFill>
            <a:prstDash val="solid"/>
            <a:miter lim="800000"/>
          </a:ln>
          <a:effectLst>
            <a:innerShdw blurRad="76200">
              <a:srgbClr val="000000"/>
            </a:innerShdw>
          </a:effectLst>
        </p:spPr>
      </p:pic>
      <p:pic>
        <p:nvPicPr>
          <p:cNvPr id="6" name="Content Placeholder 3" descr="sunk-costs.jpg"/>
          <p:cNvPicPr>
            <a:picLocks noGrp="1" noChangeAspect="1"/>
          </p:cNvPicPr>
          <p:nvPr>
            <p:ph sz="quarter" idx="2"/>
          </p:nvPr>
        </p:nvPicPr>
        <p:blipFill>
          <a:blip r:embed="rId4" cstate="print"/>
          <a:stretch>
            <a:fillRect/>
          </a:stretch>
        </p:blipFill>
        <p:spPr>
          <a:xfrm>
            <a:off x="5143504" y="2214554"/>
            <a:ext cx="3400420" cy="21434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aphicFrame>
        <p:nvGraphicFramePr>
          <p:cNvPr id="7" name="Table 6"/>
          <p:cNvGraphicFramePr>
            <a:graphicFrameLocks noGrp="1"/>
          </p:cNvGraphicFramePr>
          <p:nvPr/>
        </p:nvGraphicFramePr>
        <p:xfrm>
          <a:off x="4929190" y="4486920"/>
          <a:ext cx="4095736" cy="1513848"/>
        </p:xfrm>
        <a:graphic>
          <a:graphicData uri="http://schemas.openxmlformats.org/drawingml/2006/table">
            <a:tbl>
              <a:tblPr firstRow="1" bandRow="1">
                <a:tableStyleId>{2D5ABB26-0587-4C30-8999-92F81FD0307C}</a:tableStyleId>
              </a:tblPr>
              <a:tblGrid>
                <a:gridCol w="4095736"/>
              </a:tblGrid>
              <a:tr h="15138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But Sunk Cost as they cost US $100000-$200000/km in metropolitan areas, with 85 percent of the total figure tied to trenching and installation.[1]</a:t>
                      </a:r>
                      <a:endParaRPr lang="en-IN" dirty="0" smtClean="0"/>
                    </a:p>
                    <a:p>
                      <a:endParaRPr lang="en-US" dirty="0"/>
                    </a:p>
                  </a:txBody>
                  <a:tcPr/>
                </a:tc>
              </a:tr>
            </a:tbl>
          </a:graphicData>
        </a:graphic>
      </p:graphicFrame>
      <p:sp>
        <p:nvSpPr>
          <p:cNvPr id="8" name="Slide Number Placeholder 7"/>
          <p:cNvSpPr>
            <a:spLocks noGrp="1"/>
          </p:cNvSpPr>
          <p:nvPr>
            <p:ph type="sldNum" sz="quarter" idx="16"/>
          </p:nvPr>
        </p:nvSpPr>
        <p:spPr/>
        <p:txBody>
          <a:bodyPr>
            <a:normAutofit fontScale="85000" lnSpcReduction="20000"/>
          </a:bodyPr>
          <a:lstStyle/>
          <a:p>
            <a:fld id="{AD3D5C95-8A98-49ED-9B39-08683E0E600A}" type="slidenum">
              <a:rPr lang="en-IN" smtClean="0"/>
              <a:pPr/>
              <a:t>7</a:t>
            </a:fld>
            <a:endParaRPr lang="en-IN"/>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RF</a:t>
            </a:r>
            <a:r>
              <a:rPr lang="en-US" sz="4000" dirty="0" smtClean="0">
                <a:latin typeface="Arial" pitchFamily="34" charset="0"/>
                <a:cs typeface="Arial" pitchFamily="34" charset="0"/>
              </a:rPr>
              <a:t>?</a:t>
            </a:r>
            <a:endParaRPr lang="en-US" sz="4000" dirty="0">
              <a:latin typeface="Arial" pitchFamily="34" charset="0"/>
              <a:cs typeface="Arial" pitchFamily="34" charset="0"/>
            </a:endParaRPr>
          </a:p>
        </p:txBody>
      </p:sp>
      <p:sp>
        <p:nvSpPr>
          <p:cNvPr id="5" name="Text Placeholder 4"/>
          <p:cNvSpPr>
            <a:spLocks noGrp="1"/>
          </p:cNvSpPr>
          <p:nvPr>
            <p:ph type="body" sz="quarter" idx="1"/>
          </p:nvPr>
        </p:nvSpPr>
        <p:spPr/>
        <p:txBody>
          <a:bodyPr/>
          <a:lstStyle/>
          <a:p>
            <a:r>
              <a:rPr lang="en-US" dirty="0" smtClean="0"/>
              <a:t>Immense capital investment	</a:t>
            </a:r>
            <a:endParaRPr lang="en-US" dirty="0"/>
          </a:p>
        </p:txBody>
      </p:sp>
      <p:sp>
        <p:nvSpPr>
          <p:cNvPr id="6" name="Text Placeholder 5"/>
          <p:cNvSpPr>
            <a:spLocks noGrp="1"/>
          </p:cNvSpPr>
          <p:nvPr>
            <p:ph type="body" sz="quarter" idx="3"/>
          </p:nvPr>
        </p:nvSpPr>
        <p:spPr/>
        <p:txBody>
          <a:bodyPr/>
          <a:lstStyle/>
          <a:p>
            <a:r>
              <a:rPr lang="en-US" dirty="0" smtClean="0"/>
              <a:t>To acquire RF spectrum</a:t>
            </a:r>
            <a:endParaRPr lang="en-US" dirty="0"/>
          </a:p>
        </p:txBody>
      </p:sp>
      <p:pic>
        <p:nvPicPr>
          <p:cNvPr id="7" name="Content Placeholder 3" descr="HH.png"/>
          <p:cNvPicPr>
            <a:picLocks noGrp="1" noChangeAspect="1"/>
          </p:cNvPicPr>
          <p:nvPr>
            <p:ph sz="quarter" idx="2"/>
          </p:nvPr>
        </p:nvPicPr>
        <p:blipFill>
          <a:blip r:embed="rId2" cstate="print"/>
          <a:stretch>
            <a:fillRect/>
          </a:stretch>
        </p:blipFill>
        <p:spPr>
          <a:xfrm>
            <a:off x="609600" y="2771775"/>
            <a:ext cx="3886200" cy="2914650"/>
          </a:xfrm>
        </p:spPr>
      </p:pic>
      <p:pic>
        <p:nvPicPr>
          <p:cNvPr id="8" name="Content Placeholder 3" descr="_45445109_62895b7e-c6d9-4e2e-a82b-7d316355a5e1.jpg"/>
          <p:cNvPicPr>
            <a:picLocks noGrp="1" noChangeAspect="1"/>
          </p:cNvPicPr>
          <p:nvPr>
            <p:ph sz="quarter" idx="4"/>
          </p:nvPr>
        </p:nvPicPr>
        <p:blipFill>
          <a:blip r:embed="rId3" cstate="print"/>
          <a:stretch>
            <a:fillRect/>
          </a:stretch>
        </p:blipFill>
        <p:spPr>
          <a:xfrm>
            <a:off x="4753657" y="2786058"/>
            <a:ext cx="4033185" cy="2857520"/>
          </a:xfrm>
        </p:spPr>
      </p:pic>
      <p:sp>
        <p:nvSpPr>
          <p:cNvPr id="9" name="Slide Number Placeholder 8"/>
          <p:cNvSpPr>
            <a:spLocks noGrp="1"/>
          </p:cNvSpPr>
          <p:nvPr>
            <p:ph type="sldNum" sz="quarter" idx="16"/>
          </p:nvPr>
        </p:nvSpPr>
        <p:spPr/>
        <p:txBody>
          <a:bodyPr>
            <a:normAutofit fontScale="85000" lnSpcReduction="20000"/>
          </a:bodyPr>
          <a:lstStyle/>
          <a:p>
            <a:fld id="{AD3D5C95-8A98-49ED-9B39-08683E0E600A}" type="slidenum">
              <a:rPr lang="en-IN" smtClean="0"/>
              <a:pPr/>
              <a:t>8</a:t>
            </a:fld>
            <a:endParaRPr lang="en-IN"/>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IN" dirty="0" smtClean="0"/>
              <a:t>BW- Endangered</a:t>
            </a:r>
            <a:endParaRPr lang="en-IN" dirty="0"/>
          </a:p>
        </p:txBody>
      </p:sp>
      <p:pic>
        <p:nvPicPr>
          <p:cNvPr id="4" name="Content Placeholder 3" descr="verizon-wireless-spectrum-purchase.gif"/>
          <p:cNvPicPr>
            <a:picLocks noGrp="1" noChangeAspect="1"/>
          </p:cNvPicPr>
          <p:nvPr>
            <p:ph sz="quarter" idx="1"/>
          </p:nvPr>
        </p:nvPicPr>
        <p:blipFill>
          <a:blip r:embed="rId2" cstate="print"/>
          <a:stretch>
            <a:fillRect/>
          </a:stretch>
        </p:blipFill>
        <p:spPr>
          <a:xfrm>
            <a:off x="609600" y="2336971"/>
            <a:ext cx="3886200" cy="3076234"/>
          </a:xfrm>
        </p:spPr>
      </p:pic>
      <p:sp>
        <p:nvSpPr>
          <p:cNvPr id="6" name="Content Placeholder 5"/>
          <p:cNvSpPr>
            <a:spLocks noGrp="1"/>
          </p:cNvSpPr>
          <p:nvPr>
            <p:ph sz="quarter" idx="2"/>
          </p:nvPr>
        </p:nvSpPr>
        <p:spPr/>
        <p:txBody>
          <a:bodyPr>
            <a:normAutofit fontScale="77500" lnSpcReduction="20000"/>
          </a:bodyPr>
          <a:lstStyle/>
          <a:p>
            <a:r>
              <a:rPr lang="en-IN" sz="3200" dirty="0" smtClean="0"/>
              <a:t>Bandwidth is becoming an endangered species, so to speak, and carriers are running out of airwaves to cram data into. </a:t>
            </a:r>
          </a:p>
          <a:p>
            <a:r>
              <a:rPr lang="en-IN" sz="3200" dirty="0" smtClean="0"/>
              <a:t>The </a:t>
            </a:r>
            <a:r>
              <a:rPr lang="en-IN" sz="3200" b="1" dirty="0" smtClean="0"/>
              <a:t>Federal Communications Commission</a:t>
            </a:r>
            <a:r>
              <a:rPr lang="en-IN" sz="3200" dirty="0" smtClean="0"/>
              <a:t> has said that a current wireless spectrum surplus of 225 MHz will become a deficit of 275 MHz in about 2 and a half years. </a:t>
            </a:r>
            <a:endParaRPr lang="en-IN" dirty="0"/>
          </a:p>
        </p:txBody>
      </p:sp>
      <p:sp>
        <p:nvSpPr>
          <p:cNvPr id="7" name="Slide Number Placeholder 6"/>
          <p:cNvSpPr>
            <a:spLocks noGrp="1"/>
          </p:cNvSpPr>
          <p:nvPr>
            <p:ph type="sldNum" sz="quarter" idx="16"/>
          </p:nvPr>
        </p:nvSpPr>
        <p:spPr/>
        <p:txBody>
          <a:bodyPr>
            <a:normAutofit fontScale="85000" lnSpcReduction="20000"/>
          </a:bodyPr>
          <a:lstStyle/>
          <a:p>
            <a:fld id="{AD3D5C95-8A98-49ED-9B39-08683E0E600A}" type="slidenum">
              <a:rPr lang="en-IN" smtClean="0"/>
              <a:pPr/>
              <a:t>9</a:t>
            </a:fld>
            <a:endParaRPr lang="en-IN"/>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2754</TotalTime>
  <Words>2035</Words>
  <Application>Microsoft Office PowerPoint</Application>
  <PresentationFormat>On-screen Show (4:3)</PresentationFormat>
  <Paragraphs>398</Paragraphs>
  <Slides>66</Slides>
  <Notes>4</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68" baseType="lpstr">
      <vt:lpstr>Median</vt:lpstr>
      <vt:lpstr>Equation</vt:lpstr>
      <vt:lpstr>Free space optical  LINK DESIGN</vt:lpstr>
      <vt:lpstr>Contents</vt:lpstr>
      <vt:lpstr>Block Diagram</vt:lpstr>
      <vt:lpstr>Practical Setup</vt:lpstr>
      <vt:lpstr>High BW- Options</vt:lpstr>
      <vt:lpstr>With Fiber – steps to install</vt:lpstr>
      <vt:lpstr>Fiber is …</vt:lpstr>
      <vt:lpstr>Why not RF?</vt:lpstr>
      <vt:lpstr>BW- Endangered</vt:lpstr>
      <vt:lpstr>With DSL Lines</vt:lpstr>
      <vt:lpstr>With DSL Lines</vt:lpstr>
      <vt:lpstr>With DSL Lines</vt:lpstr>
      <vt:lpstr>With FSO</vt:lpstr>
      <vt:lpstr>Advantages</vt:lpstr>
      <vt:lpstr>Faster Installation  </vt:lpstr>
      <vt:lpstr>Limitations</vt:lpstr>
      <vt:lpstr>Limitations</vt:lpstr>
      <vt:lpstr>Applications</vt:lpstr>
      <vt:lpstr>Applications</vt:lpstr>
      <vt:lpstr>TRANSMITTER</vt:lpstr>
      <vt:lpstr>Transmitter Block Diagram</vt:lpstr>
      <vt:lpstr>Incoming Signal </vt:lpstr>
      <vt:lpstr>Light Sources</vt:lpstr>
      <vt:lpstr>Source Requirements</vt:lpstr>
      <vt:lpstr>LED v/s LASER</vt:lpstr>
      <vt:lpstr>LED v/s LASER</vt:lpstr>
      <vt:lpstr>Types of LASERs </vt:lpstr>
      <vt:lpstr>Classes of LASERs</vt:lpstr>
      <vt:lpstr>LED Driver</vt:lpstr>
      <vt:lpstr>LASER Driver</vt:lpstr>
      <vt:lpstr>Modulation</vt:lpstr>
      <vt:lpstr>Analog Modulation</vt:lpstr>
      <vt:lpstr>Digital Modulation Techniques</vt:lpstr>
      <vt:lpstr>Digital Modulation schemes comparison</vt:lpstr>
      <vt:lpstr>Receiver</vt:lpstr>
      <vt:lpstr>Optical Receiver Block Diagram</vt:lpstr>
      <vt:lpstr>Photo detector - requirements</vt:lpstr>
      <vt:lpstr>Photo diode – working principle</vt:lpstr>
      <vt:lpstr>Link Margin</vt:lpstr>
      <vt:lpstr>Why Photo Diode ???</vt:lpstr>
      <vt:lpstr>PIN photo diode</vt:lpstr>
      <vt:lpstr>PIN v/s APD </vt:lpstr>
      <vt:lpstr>Noise in receiver </vt:lpstr>
      <vt:lpstr>Pre - amplifier</vt:lpstr>
      <vt:lpstr>Pre - amplifier</vt:lpstr>
      <vt:lpstr>Pre - amplifier</vt:lpstr>
      <vt:lpstr>Decision circuitry </vt:lpstr>
      <vt:lpstr>Transceiver Design</vt:lpstr>
      <vt:lpstr>Transceiver Circuit Implemented  </vt:lpstr>
      <vt:lpstr>Layout of Transceiver Circuit</vt:lpstr>
      <vt:lpstr>Transceiver Design Specifications </vt:lpstr>
      <vt:lpstr>Transceiver Design Specifications </vt:lpstr>
      <vt:lpstr>Working Process</vt:lpstr>
      <vt:lpstr>Channel Model</vt:lpstr>
      <vt:lpstr>Environmental factors</vt:lpstr>
      <vt:lpstr>Frequency and magnitude of causes</vt:lpstr>
      <vt:lpstr>Four different Channel Models</vt:lpstr>
      <vt:lpstr>Slide 58</vt:lpstr>
      <vt:lpstr>Slide 59</vt:lpstr>
      <vt:lpstr>Imperfect CSI</vt:lpstr>
      <vt:lpstr>Gauss-Markov model</vt:lpstr>
      <vt:lpstr>BER analysis for Lognormal : Perfect Vs imperfect</vt:lpstr>
      <vt:lpstr>Gamma-Gamma channel model</vt:lpstr>
      <vt:lpstr>Future Work</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Transmitter SOURCE</dc:title>
  <dc:creator>falak</dc:creator>
  <cp:lastModifiedBy>falak</cp:lastModifiedBy>
  <cp:revision>296</cp:revision>
  <dcterms:created xsi:type="dcterms:W3CDTF">2012-06-24T08:41:54Z</dcterms:created>
  <dcterms:modified xsi:type="dcterms:W3CDTF">2012-10-10T07:41:13Z</dcterms:modified>
</cp:coreProperties>
</file>